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90" r:id="rId4"/>
    <p:sldId id="301" r:id="rId5"/>
    <p:sldId id="258" r:id="rId6"/>
    <p:sldId id="287" r:id="rId7"/>
    <p:sldId id="291" r:id="rId8"/>
    <p:sldId id="284" r:id="rId9"/>
    <p:sldId id="285" r:id="rId10"/>
    <p:sldId id="292" r:id="rId11"/>
    <p:sldId id="282" r:id="rId12"/>
    <p:sldId id="288" r:id="rId13"/>
    <p:sldId id="275" r:id="rId14"/>
    <p:sldId id="293" r:id="rId15"/>
    <p:sldId id="298" r:id="rId16"/>
    <p:sldId id="299" r:id="rId17"/>
    <p:sldId id="300" r:id="rId18"/>
    <p:sldId id="295" r:id="rId19"/>
    <p:sldId id="296" r:id="rId20"/>
    <p:sldId id="289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2" autoAdjust="0"/>
    <p:restoredTop sz="78571" autoAdjust="0"/>
  </p:normalViewPr>
  <p:slideViewPr>
    <p:cSldViewPr>
      <p:cViewPr varScale="1">
        <p:scale>
          <a:sx n="88" d="100"/>
          <a:sy n="88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73AE1-268F-4A42-99E8-2CA2987AA6B8}" type="datetimeFigureOut">
              <a:rPr kumimoji="1" lang="zh-CN" altLang="en-US" smtClean="0"/>
              <a:t>7/31/14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303E-03A6-AE42-9471-6BC29A964DD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5894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C54E6-4D35-6C4A-920D-54EBD078E809}" type="datetimeFigureOut">
              <a:rPr kumimoji="1" lang="zh-CN" altLang="en-US" smtClean="0"/>
              <a:t>7/31/14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F1717-F524-3B49-A69E-7443DC3CA7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7883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://www.sina.com/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://www.sina.com/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1717-F524-3B49-A69E-7443DC3CA78E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1851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/>
              <a:t>Profit model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Bidding Rank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web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promotion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paid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many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potential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guests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company.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will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pay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promotion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clicked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</a:t>
            </a:r>
            <a:r>
              <a:rPr lang="zh-CN" altLang="en-US" dirty="0" smtClean="0"/>
              <a:t>. </a:t>
            </a:r>
            <a:r>
              <a:rPr lang="en-US" altLang="zh-CN" dirty="0" smtClean="0"/>
              <a:t>Therefore</a:t>
            </a:r>
            <a:r>
              <a:rPr lang="zh-CN" altLang="en-US" dirty="0" smtClean="0"/>
              <a:t>,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highly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retrieved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user.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flexible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control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money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promotion.</a:t>
            </a:r>
            <a:r>
              <a:rPr lang="zh-CN" altLang="en-US" dirty="0" smtClean="0"/>
              <a:t>  </a:t>
            </a:r>
            <a:r>
              <a:rPr lang="en-US" altLang="zh-CN" dirty="0" smtClean="0"/>
              <a:t>Meanwhile,</a:t>
            </a:r>
            <a:r>
              <a:rPr lang="zh-CN" altLang="en-US" dirty="0" smtClean="0"/>
              <a:t> </a:t>
            </a:r>
            <a:r>
              <a:rPr lang="en-US" altLang="zh-CN" dirty="0" smtClean="0"/>
              <a:t>key-word</a:t>
            </a:r>
            <a:r>
              <a:rPr lang="zh-CN" altLang="en-US" dirty="0" smtClean="0"/>
              <a:t> </a:t>
            </a:r>
            <a:r>
              <a:rPr lang="en-US" altLang="zh-CN" dirty="0" smtClean="0"/>
              <a:t>bidding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strategy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http://</a:t>
            </a:r>
            <a:r>
              <a:rPr lang="en-US" altLang="zh-CN" dirty="0" err="1" smtClean="0"/>
              <a:t>baike.baidu.com</a:t>
            </a:r>
            <a:r>
              <a:rPr lang="en-US" altLang="zh-CN" dirty="0" smtClean="0"/>
              <a:t>/view/40571.htm?fr=</a:t>
            </a:r>
            <a:r>
              <a:rPr lang="en-US" altLang="zh-CN" dirty="0" err="1" smtClean="0"/>
              <a:t>aladdin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revenue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Baidu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company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Mobile phone mobile search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r>
              <a:rPr lang="en-US" altLang="zh-CN" dirty="0" smtClean="0"/>
              <a:t>Fixed rankings</a:t>
            </a:r>
          </a:p>
          <a:p>
            <a:endParaRPr lang="en-US" altLang="zh-CN" dirty="0" smtClean="0"/>
          </a:p>
          <a:p>
            <a:r>
              <a:rPr lang="en-US" altLang="zh-CN" dirty="0" err="1" smtClean="0"/>
              <a:t>Baidu’s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Phoenix</a:t>
            </a:r>
            <a:r>
              <a:rPr lang="zh-CN" altLang="en-US" dirty="0" smtClean="0"/>
              <a:t> </a:t>
            </a:r>
            <a:r>
              <a:rPr lang="en-US" altLang="zh-CN" dirty="0" smtClean="0"/>
              <a:t>Nest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(PPC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platform)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Paid</a:t>
            </a:r>
            <a:r>
              <a:rPr lang="zh-CN" altLang="en-US" dirty="0" smtClean="0"/>
              <a:t> </a:t>
            </a:r>
            <a:r>
              <a:rPr lang="en-US" altLang="zh-CN" dirty="0" smtClean="0"/>
              <a:t>adds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appear</a:t>
            </a:r>
            <a:r>
              <a:rPr lang="zh-CN" altLang="en-US" dirty="0" smtClean="0"/>
              <a:t> </a:t>
            </a:r>
            <a:r>
              <a:rPr lang="en-US" altLang="zh-CN" dirty="0" smtClean="0"/>
              <a:t>both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above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original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</a:p>
          <a:p>
            <a:endParaRPr lang="en-US" altLang="zh-CN" dirty="0" smtClean="0"/>
          </a:p>
          <a:p>
            <a:r>
              <a:rPr lang="en-US" altLang="zh-CN" b="1" dirty="0" smtClean="0"/>
              <a:t>Core capabilities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err="1" smtClean="0"/>
              <a:t>Baidu</a:t>
            </a:r>
            <a:r>
              <a:rPr lang="en-US" altLang="zh-CN" b="1" dirty="0" smtClean="0"/>
              <a:t> promotion: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dirty="0" err="1" smtClean="0"/>
              <a:t>Baidu</a:t>
            </a:r>
            <a:r>
              <a:rPr lang="en-US" altLang="zh-CN" dirty="0" smtClean="0"/>
              <a:t> promotion is a kind of pay for performance of the network promotion, with a small amount of input to the enterprise can bring a lot of potential customers, enhance the enterprise sales and brand awareness.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err="1" smtClean="0"/>
              <a:t>Baidu</a:t>
            </a:r>
            <a:r>
              <a:rPr lang="en-US" altLang="zh-CN" b="1" dirty="0" smtClean="0"/>
              <a:t> Marketing Center: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dirty="0" err="1" smtClean="0"/>
              <a:t>Baidu</a:t>
            </a:r>
            <a:r>
              <a:rPr lang="en-US" altLang="zh-CN" dirty="0" smtClean="0"/>
              <a:t> marketing center is a one-stop information service platform </a:t>
            </a:r>
            <a:r>
              <a:rPr lang="en-US" altLang="zh-CN" dirty="0" err="1" smtClean="0"/>
              <a:t>Baidu</a:t>
            </a:r>
            <a:r>
              <a:rPr lang="en-US" altLang="zh-CN" dirty="0" smtClean="0"/>
              <a:t> meticulously for entrepreneurs. Here, you can in each link </a:t>
            </a:r>
            <a:r>
              <a:rPr lang="en-US" altLang="zh-CN" dirty="0" err="1" smtClean="0"/>
              <a:t>Baidu</a:t>
            </a:r>
            <a:r>
              <a:rPr lang="en-US" altLang="zh-CN" dirty="0" smtClean="0"/>
              <a:t> promotion information, grasp the pulse, find solutions.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/>
              <a:t>Brand marketing: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altLang="zh-CN" dirty="0" smtClean="0"/>
              <a:t>As the world's largest Chinese search engine, </a:t>
            </a:r>
            <a:r>
              <a:rPr lang="en-US" altLang="zh-CN" dirty="0" err="1" smtClean="0"/>
              <a:t>Baidu</a:t>
            </a:r>
            <a:r>
              <a:rPr lang="en-US" altLang="zh-CN" dirty="0" smtClean="0"/>
              <a:t> with powerful Internet users search the database, users can clear insight into the consumption demand and consumption patterns, to become the ROI media platform Chinese "most understand consumers“.</a:t>
            </a:r>
          </a:p>
          <a:p>
            <a:r>
              <a:rPr lang="en-US" altLang="zh-CN" b="1" dirty="0" err="1" smtClean="0"/>
              <a:t>Baidu</a:t>
            </a:r>
            <a:r>
              <a:rPr lang="en-US" altLang="zh-CN" b="1" dirty="0" smtClean="0"/>
              <a:t> Alliance:</a:t>
            </a:r>
          </a:p>
          <a:p>
            <a:pPr rtl="0"/>
            <a:r>
              <a:rPr lang="en-US" altLang="zh-CN" dirty="0" smtClean="0"/>
              <a:t>Build Chinese integrity of Internet, professional, trustworthy pan media platform, help partners successful in their respective fields.</a:t>
            </a:r>
          </a:p>
          <a:p>
            <a:endParaRPr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1717-F524-3B49-A69E-7443DC3CA78E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626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Google’s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adword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Advertisement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advanced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before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original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Original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unpaid</a:t>
            </a:r>
            <a:r>
              <a:rPr lang="zh-CN" altLang="en-US" dirty="0" smtClean="0"/>
              <a:t>, </a:t>
            </a:r>
            <a:r>
              <a:rPr lang="en-US" altLang="zh-CN" dirty="0" smtClean="0"/>
              <a:t>generated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Google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includes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Ad</a:t>
            </a:r>
            <a:r>
              <a:rPr lang="zh-CN" altLang="en-US" dirty="0" smtClean="0"/>
              <a:t> </a:t>
            </a:r>
            <a:r>
              <a:rPr lang="en-US" altLang="zh-CN" dirty="0" smtClean="0"/>
              <a:t>position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adwords</a:t>
            </a:r>
            <a:r>
              <a:rPr lang="zh-CN" altLang="en-US" dirty="0" smtClean="0"/>
              <a:t> </a:t>
            </a:r>
            <a:r>
              <a:rPr lang="en-US" altLang="zh-CN" dirty="0" smtClean="0"/>
              <a:t>quality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score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calculation: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click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through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rate</a:t>
            </a:r>
            <a:r>
              <a:rPr lang="zh-CN" altLang="en-US" dirty="0" smtClean="0"/>
              <a:t> (</a:t>
            </a:r>
            <a:r>
              <a:rPr lang="en-US" altLang="zh-CN" dirty="0" smtClean="0"/>
              <a:t>CTR)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important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factors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ads,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normally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ad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ranks,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clicks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ad</a:t>
            </a:r>
            <a:r>
              <a:rPr lang="zh-CN" altLang="en-US" dirty="0" smtClean="0"/>
              <a:t> </a:t>
            </a:r>
            <a:r>
              <a:rPr lang="en-US" altLang="zh-CN" dirty="0" smtClean="0"/>
              <a:t>gets.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1717-F524-3B49-A69E-7443DC3CA78E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632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 </a:t>
            </a:r>
            <a:r>
              <a:rPr lang="en-US" altLang="zh-CN" dirty="0" smtClean="0"/>
              <a:t>Investment accounted for 25% of all research funding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1717-F524-3B49-A69E-7443DC3CA78E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632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Platform category (based on the Cloud, including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Baidu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Cloud storage, Cloud computing, Data intelligence three major Cloud core strategies):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BEA (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Baidu’s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Cloud search engine); • PCS (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Baidu’s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Cloud storage service); • MTC (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Baidu’s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Cloud mobile test platform).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Application category: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Mobile advertising (should be the main source of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Baidu’s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mobile services revenue), charged in accordance with the click-through rate and other marketing sales parameters;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Inc.,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www.sina.com, Internet portal company) mobile search partnership, charged in accordance with the ranking of corporate in search service (such as: corporate price ranking, enterprise precision marketing applications and applications recommendation);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Android platform based browser, charged in accordance with the per user license basis.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1717-F524-3B49-A69E-7443DC3CA78E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632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Platform category (based on the Cloud, including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Baidu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Cloud storage, Cloud computing, Data intelligence three major Cloud core strategies):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BEA (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Baidu’s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Cloud search engine); • PCS (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Baidu’s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Cloud storage service); • MTC (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Baidu’s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Cloud mobile test platform).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Application category: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Mobile advertising (should be the main source of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Baidu’s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mobile services revenue), charged in accordance with the click-through rate and other marketing sales parameters;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Inc.,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www.sina.com, Internet portal company) mobile search partnership, charged in accordance with the ranking of corporate in search service (such as: corporate price ranking, enterprise precision marketing applications and applications recommendation);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Android platform based browser, charged in accordance with the per user license basis.</a:t>
            </a:r>
          </a:p>
          <a:p>
            <a:endParaRPr kumimoji="1"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kumimoji="1"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1717-F524-3B49-A69E-7443DC3CA78E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6321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1717-F524-3B49-A69E-7443DC3CA78E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459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err="1" smtClean="0"/>
              <a:t>baidu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commanding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80%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market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China’s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search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market.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Baidu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still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commands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73%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combined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mobile/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search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market.</a:t>
            </a:r>
            <a:endParaRPr kumimoji="1" lang="zh-CN" altLang="en-US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 smtClean="0"/>
              <a:t>Localized management:</a:t>
            </a:r>
            <a:endParaRPr lang="en-US" altLang="zh-CN" sz="1200" b="1" dirty="0" smtClean="0">
              <a:ea typeface="宋体" pitchFamily="2" charset="-122"/>
            </a:endParaRPr>
          </a:p>
          <a:p>
            <a:pPr rtl="0"/>
            <a:r>
              <a:rPr lang="en-US" altLang="zh-CN" dirty="0" smtClean="0"/>
              <a:t>At present </a:t>
            </a:r>
            <a:r>
              <a:rPr lang="en-US" altLang="zh-CN" dirty="0" err="1" smtClean="0"/>
              <a:t>Baidu</a:t>
            </a:r>
            <a:r>
              <a:rPr lang="en-US" altLang="zh-CN" dirty="0" smtClean="0"/>
              <a:t> search engine market share reached 77% in Chinese, provide a cost-effective and efficient promotion platform for Chinese 300000 small and medium enterprises.</a:t>
            </a:r>
          </a:p>
          <a:p>
            <a:pPr rtl="0"/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 smtClean="0"/>
              <a:t>Globalization management:</a:t>
            </a:r>
          </a:p>
          <a:p>
            <a:pPr rtl="0"/>
            <a:r>
              <a:rPr lang="en-US" altLang="zh-CN" dirty="0" err="1" smtClean="0"/>
              <a:t>Baidu</a:t>
            </a:r>
            <a:r>
              <a:rPr lang="en-US" altLang="zh-CN" dirty="0" smtClean="0"/>
              <a:t> Japan's success is to showcase the </a:t>
            </a:r>
            <a:r>
              <a:rPr lang="en-US" altLang="zh-CN" dirty="0" err="1" smtClean="0"/>
              <a:t>Baidu</a:t>
            </a:r>
            <a:r>
              <a:rPr lang="en-US" altLang="zh-CN" dirty="0" smtClean="0"/>
              <a:t> has to.</a:t>
            </a:r>
          </a:p>
          <a:p>
            <a:pPr rtl="0"/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 smtClean="0"/>
              <a:t>User-centered management:</a:t>
            </a:r>
            <a:endParaRPr lang="en-US" altLang="zh-CN" sz="1200" b="1" dirty="0" smtClean="0">
              <a:ea typeface="宋体" pitchFamily="2" charset="-122"/>
            </a:endParaRPr>
          </a:p>
          <a:p>
            <a:pPr rtl="0"/>
            <a:r>
              <a:rPr lang="en-US" altLang="zh-CN" dirty="0" smtClean="0"/>
              <a:t>Provide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people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 the people the most convenient access to information, to find what we seek as its mission" to the concept of user guide. </a:t>
            </a:r>
          </a:p>
          <a:p>
            <a:pPr rtl="0"/>
            <a:r>
              <a:rPr lang="en-US" altLang="zh-CN" sz="1200" b="1" dirty="0" smtClean="0"/>
              <a:t>Reputation management:</a:t>
            </a:r>
          </a:p>
          <a:p>
            <a:pPr rtl="0"/>
            <a:r>
              <a:rPr lang="en-US" altLang="zh-CN" dirty="0" smtClean="0"/>
              <a:t>As the world‘s largest Chinese search engine, </a:t>
            </a:r>
            <a:r>
              <a:rPr lang="en-US" altLang="zh-CN" dirty="0" err="1" smtClean="0"/>
              <a:t>Baidu</a:t>
            </a:r>
            <a:r>
              <a:rPr lang="en-US" altLang="zh-CN" dirty="0" smtClean="0"/>
              <a:t> 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huge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users’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database, 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help</a:t>
            </a:r>
            <a:r>
              <a:rPr lang="zh-CN" altLang="en-US" dirty="0" smtClean="0"/>
              <a:t> </a:t>
            </a:r>
            <a:r>
              <a:rPr lang="en-US" altLang="zh-CN" dirty="0" smtClean="0"/>
              <a:t>clear</a:t>
            </a:r>
            <a:r>
              <a:rPr lang="zh-CN" altLang="en-US" dirty="0" smtClean="0"/>
              <a:t> </a:t>
            </a:r>
            <a:r>
              <a:rPr lang="en-US" altLang="zh-CN" dirty="0" smtClean="0"/>
              <a:t>reflects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users’needs</a:t>
            </a:r>
            <a:r>
              <a:rPr lang="en-US" altLang="zh-CN" dirty="0" smtClean="0"/>
              <a:t> 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consumption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preference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rtl="0"/>
            <a:endParaRPr lang="en-US" altLang="zh-CN" dirty="0" smtClean="0"/>
          </a:p>
          <a:p>
            <a:pPr rtl="0"/>
            <a:r>
              <a:rPr lang="zh-CN" altLang="zh-CN" dirty="0" smtClean="0"/>
              <a:t>%</a:t>
            </a:r>
            <a:r>
              <a:rPr lang="en-US" altLang="zh-CN" dirty="0" err="1" smtClean="0"/>
              <a:t>Baidu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became "Chinese most understand consumer POI media platform.</a:t>
            </a:r>
          </a:p>
          <a:p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1717-F524-3B49-A69E-7443DC3CA78E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47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5A677B5-19E8-364B-B303-587905362525}" type="datetime1">
              <a:rPr lang="en-US" altLang="zh-CN" smtClean="0"/>
              <a:t>7/31/14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39BF28-F19E-4009-AF39-061AE1506E1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85F6-90EB-E24F-90AF-F45E25E40932}" type="datetime1">
              <a:rPr lang="en-US" altLang="zh-CN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BF28-F19E-4009-AF39-061AE1506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FDD7-339F-D74B-B6DA-E74464FF3947}" type="datetime1">
              <a:rPr lang="en-US" altLang="zh-CN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BF28-F19E-4009-AF39-061AE1506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F3E0F4-ACBC-1142-98F5-C532C7BAE36A}" type="datetime1">
              <a:rPr lang="en-US" altLang="zh-CN" smtClean="0"/>
              <a:t>7/31/14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39BF28-F19E-4009-AF39-061AE1506E1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2DB6ADE-0955-1342-BC85-FA5CCDEE334B}" type="datetime1">
              <a:rPr lang="en-US" altLang="zh-CN" smtClean="0"/>
              <a:t>7/31/14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39BF28-F19E-4009-AF39-061AE1506E1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4620-2343-8049-A339-E5DEC778CE51}" type="datetime1">
              <a:rPr lang="en-US" altLang="zh-CN" smtClean="0"/>
              <a:t>7/31/14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BF28-F19E-4009-AF39-061AE1506E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23DE-9A76-2B49-B7B8-D1048D6D8C73}" type="datetime1">
              <a:rPr lang="en-US" altLang="zh-CN" smtClean="0"/>
              <a:t>7/31/14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BF28-F19E-4009-AF39-061AE1506E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4AD004-9C23-D840-931E-0B51325E57B7}" type="datetime1">
              <a:rPr lang="en-US" altLang="zh-CN" smtClean="0"/>
              <a:t>7/31/14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39BF28-F19E-4009-AF39-061AE1506E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8BAA-1C2A-364E-8C9B-7B415A03BDA0}" type="datetime1">
              <a:rPr lang="en-US" altLang="zh-CN" smtClean="0"/>
              <a:t>7/31/14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BF28-F19E-4009-AF39-061AE1506E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27BC34-85AB-E944-8413-7D561F855034}" type="datetime1">
              <a:rPr lang="en-US" altLang="zh-CN" smtClean="0"/>
              <a:t>7/31/14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39BF28-F19E-4009-AF39-061AE1506E1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C15298-3A4E-A54D-A28F-E3EB0BF0AD40}" type="datetime1">
              <a:rPr lang="en-US" altLang="zh-CN" smtClean="0"/>
              <a:t>7/31/14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39BF28-F19E-4009-AF39-061AE1506E1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9E4DC1-FD8C-D246-A4CB-E9E806DB22E3}" type="datetime1">
              <a:rPr lang="en-US" altLang="zh-CN" smtClean="0"/>
              <a:t>7/31/14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39BF28-F19E-4009-AF39-061AE1506E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r.baidu.com/phoenix.zhtml?c=188488&amp;p=irol-products" TargetMode="External"/><Relationship Id="rId3" Type="http://schemas.openxmlformats.org/officeDocument/2006/relationships/hyperlink" Target="http://lhx125.wordpress.com/2012/10/07/a-brief-analysis-of-baidus-profit-model-and-its-strategic-direction-in-the-mobile-internet-era-2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914400"/>
            <a:ext cx="6172200" cy="2053590"/>
          </a:xfrm>
        </p:spPr>
        <p:txBody>
          <a:bodyPr>
            <a:noAutofit/>
          </a:bodyPr>
          <a:lstStyle/>
          <a:p>
            <a:r>
              <a:rPr lang="en-US" altLang="zh-CN" sz="6000" dirty="0" err="1" smtClean="0"/>
              <a:t>Bai</a:t>
            </a:r>
            <a:r>
              <a:rPr lang="zh-CN" altLang="en-US" sz="6000" dirty="0" smtClean="0"/>
              <a:t> </a:t>
            </a:r>
            <a:r>
              <a:rPr lang="en-US" altLang="zh-CN" sz="6000" dirty="0" smtClean="0"/>
              <a:t>Du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Yuzhuo</a:t>
            </a:r>
            <a:r>
              <a:rPr lang="zh-CN" altLang="en-US" dirty="0" smtClean="0"/>
              <a:t> </a:t>
            </a:r>
            <a:r>
              <a:rPr lang="en-US" altLang="zh-CN" dirty="0" smtClean="0"/>
              <a:t>Ren</a:t>
            </a:r>
          </a:p>
          <a:p>
            <a:r>
              <a:rPr lang="en-US" dirty="0" smtClean="0"/>
              <a:t>Advisor</a:t>
            </a:r>
            <a:r>
              <a:rPr lang="zh-CN" altLang="en-US" dirty="0"/>
              <a:t> 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Professor</a:t>
            </a:r>
            <a:r>
              <a:rPr lang="zh-CN" altLang="en-US" dirty="0" smtClean="0"/>
              <a:t> </a:t>
            </a:r>
            <a:r>
              <a:rPr lang="en-US" altLang="zh-CN" dirty="0" smtClean="0"/>
              <a:t>C.-C.</a:t>
            </a:r>
            <a:r>
              <a:rPr lang="zh-CN" altLang="en-US" dirty="0" smtClean="0"/>
              <a:t> </a:t>
            </a:r>
            <a:r>
              <a:rPr lang="en-US" altLang="zh-CN" dirty="0" smtClean="0"/>
              <a:t>Jay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Kuo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217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533400"/>
            <a:ext cx="6172200" cy="1143000"/>
          </a:xfrm>
        </p:spPr>
        <p:txBody>
          <a:bodyPr/>
          <a:lstStyle/>
          <a:p>
            <a:r>
              <a:rPr lang="en-US" altLang="zh-CN" dirty="0" smtClean="0"/>
              <a:t>Business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2286000" y="1981200"/>
            <a:ext cx="6324600" cy="43937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itchFamily="34" charset="0"/>
              <a:buChar char="•"/>
            </a:pPr>
            <a:r>
              <a:rPr lang="en-US" altLang="zh-CN" sz="2400" b="1" dirty="0" smtClean="0"/>
              <a:t>Goals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altLang="zh-CN" sz="2400" b="1" dirty="0" smtClean="0"/>
              <a:t>Product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Introduction</a:t>
            </a:r>
            <a:r>
              <a:rPr lang="zh-CN" altLang="en-US" sz="2400" b="1" dirty="0" smtClean="0"/>
              <a:t> 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altLang="zh-CN" sz="2400" b="1" dirty="0" smtClean="0"/>
              <a:t>Profit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Model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534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/>
              <a:t>9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33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Goals</a:t>
            </a:r>
            <a:endParaRPr kumimoji="1"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7467600" cy="4873752"/>
          </a:xfrm>
        </p:spPr>
        <p:txBody>
          <a:bodyPr/>
          <a:lstStyle/>
          <a:p>
            <a:r>
              <a:rPr kumimoji="1" lang="en-US" altLang="zh-CN" dirty="0" smtClean="0"/>
              <a:t>Strategy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Goal</a:t>
            </a:r>
            <a:r>
              <a:rPr kumimoji="1" lang="zh-CN" altLang="en-US" dirty="0"/>
              <a:t>: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Provide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convenient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people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looking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Become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outstanding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representative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Chinese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network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technology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company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world</a:t>
            </a:r>
          </a:p>
          <a:p>
            <a:r>
              <a:rPr kumimoji="1" lang="en-US" altLang="zh-CN" dirty="0" smtClean="0"/>
              <a:t>User’s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Goal:</a:t>
            </a:r>
          </a:p>
          <a:p>
            <a:pPr lvl="1"/>
            <a:r>
              <a:rPr kumimoji="1" lang="en-US" altLang="zh-CN" dirty="0" smtClean="0"/>
              <a:t>Target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mainly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Chinese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netizen</a:t>
            </a:r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81534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0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898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Product 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838200"/>
          </a:xfrm>
        </p:spPr>
        <p:txBody>
          <a:bodyPr/>
          <a:lstStyle/>
          <a:p>
            <a:pPr lvl="0"/>
            <a:r>
              <a:rPr lang="en-US" altLang="zh-CN" dirty="0"/>
              <a:t>66</a:t>
            </a:r>
            <a:r>
              <a:rPr lang="zh-CN" altLang="en-US" dirty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community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  <a:r>
              <a:rPr lang="zh-CN" altLang="en-US" dirty="0"/>
              <a:t> </a:t>
            </a:r>
            <a:r>
              <a:rPr lang="en-US" altLang="zh-CN" dirty="0"/>
              <a:t>including</a:t>
            </a:r>
            <a:r>
              <a:rPr lang="zh-CN" altLang="en-US" dirty="0"/>
              <a:t> </a:t>
            </a:r>
            <a:r>
              <a:rPr lang="en-US" altLang="zh-CN" dirty="0" err="1"/>
              <a:t>Baidu</a:t>
            </a:r>
            <a:r>
              <a:rPr lang="zh-CN" altLang="en-US" dirty="0"/>
              <a:t> </a:t>
            </a:r>
            <a:r>
              <a:rPr lang="en-US" altLang="zh-CN" dirty="0"/>
              <a:t>Post</a:t>
            </a:r>
            <a:r>
              <a:rPr lang="zh-CN" altLang="en-US" dirty="0"/>
              <a:t> </a:t>
            </a:r>
            <a:r>
              <a:rPr lang="en-US" altLang="zh-CN" dirty="0"/>
              <a:t>Bar,</a:t>
            </a:r>
            <a:r>
              <a:rPr lang="zh-CN" altLang="en-US" dirty="0"/>
              <a:t> </a:t>
            </a:r>
            <a:r>
              <a:rPr lang="en-US" altLang="zh-CN" dirty="0" err="1"/>
              <a:t>Baidu</a:t>
            </a:r>
            <a:r>
              <a:rPr lang="zh-CN" altLang="en-US" dirty="0"/>
              <a:t> </a:t>
            </a:r>
            <a:r>
              <a:rPr lang="en-US" altLang="zh-CN" dirty="0"/>
              <a:t>Internet</a:t>
            </a:r>
            <a:r>
              <a:rPr lang="zh-CN" altLang="en-US" dirty="0"/>
              <a:t> </a:t>
            </a:r>
            <a:r>
              <a:rPr lang="en-US" altLang="zh-CN" dirty="0"/>
              <a:t>TV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etc…</a:t>
            </a:r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8400"/>
            <a:ext cx="8001000" cy="42379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534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11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119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304800"/>
            <a:ext cx="7467600" cy="1143000"/>
          </a:xfrm>
        </p:spPr>
        <p:txBody>
          <a:bodyPr/>
          <a:lstStyle/>
          <a:p>
            <a:r>
              <a:rPr lang="en-US" dirty="0" smtClean="0"/>
              <a:t>Profit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: </a:t>
            </a:r>
            <a:r>
              <a:rPr lang="en-US" altLang="zh-CN" dirty="0" smtClean="0"/>
              <a:t>Key</a:t>
            </a:r>
            <a:r>
              <a:rPr lang="zh-CN" altLang="en-US" dirty="0" smtClean="0"/>
              <a:t>-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 </a:t>
            </a:r>
            <a:r>
              <a:rPr lang="en-US" altLang="zh-CN" dirty="0" smtClean="0"/>
              <a:t>Bidding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Baidu</a:t>
            </a:r>
            <a:r>
              <a:rPr lang="en-US" altLang="zh-CN" dirty="0" smtClean="0"/>
              <a:t>)</a:t>
            </a:r>
            <a:r>
              <a:rPr lang="zh-CN" altLang="en-US" dirty="0" smtClean="0"/>
              <a:t> </a:t>
            </a:r>
            <a:endParaRPr lang="en-US" dirty="0"/>
          </a:p>
        </p:txBody>
      </p:sp>
      <p:grpSp>
        <p:nvGrpSpPr>
          <p:cNvPr id="14" name="组 13"/>
          <p:cNvGrpSpPr/>
          <p:nvPr/>
        </p:nvGrpSpPr>
        <p:grpSpPr>
          <a:xfrm>
            <a:off x="228600" y="838200"/>
            <a:ext cx="8712968" cy="5688632"/>
            <a:chOff x="228600" y="838200"/>
            <a:chExt cx="8712968" cy="568863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838200"/>
              <a:ext cx="8712968" cy="568863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979712" y="980728"/>
              <a:ext cx="2304256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 smtClean="0">
                  <a:solidFill>
                    <a:srgbClr val="FF0000"/>
                  </a:solidFill>
                </a:rPr>
                <a:t>“travel</a:t>
              </a:r>
              <a:r>
                <a:rPr kumimoji="1" lang="zh-CN" altLang="en-US" sz="16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zh-CN" sz="1600" dirty="0" smtClean="0">
                  <a:solidFill>
                    <a:srgbClr val="FF0000"/>
                  </a:solidFill>
                </a:rPr>
                <a:t>to</a:t>
              </a:r>
              <a:r>
                <a:rPr kumimoji="1" lang="zh-CN" altLang="en-US" sz="1600" dirty="0">
                  <a:solidFill>
                    <a:srgbClr val="FF0000"/>
                  </a:solidFill>
                </a:rPr>
                <a:t> </a:t>
              </a:r>
              <a:r>
                <a:rPr kumimoji="1" lang="en-US" altLang="zh-CN" sz="1600" dirty="0" smtClean="0">
                  <a:solidFill>
                    <a:srgbClr val="FF0000"/>
                  </a:solidFill>
                </a:rPr>
                <a:t>America”</a:t>
              </a:r>
              <a:endParaRPr kumimoji="1" lang="zh-CN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线箭头连接符 11"/>
            <p:cNvCxnSpPr/>
            <p:nvPr/>
          </p:nvCxnSpPr>
          <p:spPr>
            <a:xfrm>
              <a:off x="1143000" y="1268040"/>
              <a:ext cx="12241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4716016" y="2564904"/>
            <a:ext cx="151216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rgbClr val="FF0000"/>
                </a:solidFill>
              </a:rPr>
              <a:t>Promotional</a:t>
            </a:r>
            <a:r>
              <a:rPr kumimoji="1" lang="zh-CN" altLang="en-US" sz="16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FF0000"/>
                </a:solidFill>
              </a:rPr>
              <a:t>Link</a:t>
            </a:r>
            <a:r>
              <a:rPr kumimoji="1" lang="zh-CN" altLang="en-US" sz="1600" dirty="0" smtClean="0">
                <a:solidFill>
                  <a:srgbClr val="FF0000"/>
                </a:solidFill>
              </a:rPr>
              <a:t> 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4048" y="5301208"/>
            <a:ext cx="136815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rgbClr val="FF0000"/>
                </a:solidFill>
              </a:rPr>
              <a:t>Original</a:t>
            </a:r>
            <a:r>
              <a:rPr kumimoji="1" lang="zh-CN" altLang="en-US" sz="16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FF0000"/>
                </a:solidFill>
              </a:rPr>
              <a:t>search</a:t>
            </a:r>
            <a:r>
              <a:rPr kumimoji="1" lang="zh-CN" altLang="en-US" sz="16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FF0000"/>
                </a:solidFill>
              </a:rPr>
              <a:t>result</a:t>
            </a:r>
            <a:r>
              <a:rPr kumimoji="1" lang="zh-CN" altLang="en-US" sz="1600" dirty="0" smtClean="0">
                <a:solidFill>
                  <a:srgbClr val="FF0000"/>
                </a:solidFill>
              </a:rPr>
              <a:t> 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88224" y="5733256"/>
            <a:ext cx="180020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rgbClr val="FF0000"/>
                </a:solidFill>
              </a:rPr>
              <a:t>Paid</a:t>
            </a:r>
            <a:r>
              <a:rPr kumimoji="1" lang="zh-CN" altLang="en-US" sz="16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A</a:t>
            </a:r>
            <a:r>
              <a:rPr kumimoji="1" lang="en-US" altLang="zh-CN" sz="1600" dirty="0" smtClean="0">
                <a:solidFill>
                  <a:srgbClr val="FF0000"/>
                </a:solidFill>
              </a:rPr>
              <a:t>ds</a:t>
            </a:r>
            <a:r>
              <a:rPr kumimoji="1" lang="zh-CN" altLang="en-US" sz="16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FF0000"/>
                </a:solidFill>
              </a:rPr>
              <a:t>are</a:t>
            </a:r>
            <a:r>
              <a:rPr kumimoji="1" lang="zh-CN" altLang="en-US" sz="16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FF0000"/>
                </a:solidFill>
              </a:rPr>
              <a:t>listed</a:t>
            </a:r>
            <a:r>
              <a:rPr kumimoji="1" lang="zh-CN" altLang="en-US" sz="16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FF0000"/>
                </a:solidFill>
              </a:rPr>
              <a:t>as</a:t>
            </a:r>
            <a:r>
              <a:rPr kumimoji="1" lang="zh-CN" altLang="en-US" sz="16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 smtClean="0">
                <a:solidFill>
                  <a:srgbClr val="FF0000"/>
                </a:solidFill>
              </a:rPr>
              <a:t>needed</a:t>
            </a:r>
            <a:r>
              <a:rPr kumimoji="1" lang="zh-CN" altLang="en-US" sz="1600" dirty="0" smtClean="0">
                <a:solidFill>
                  <a:srgbClr val="FF0000"/>
                </a:solidFill>
              </a:rPr>
              <a:t> 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534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12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108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grpSp>
        <p:nvGrpSpPr>
          <p:cNvPr id="5" name="组 4"/>
          <p:cNvGrpSpPr/>
          <p:nvPr/>
        </p:nvGrpSpPr>
        <p:grpSpPr>
          <a:xfrm>
            <a:off x="0" y="796752"/>
            <a:ext cx="9144000" cy="5832648"/>
            <a:chOff x="0" y="692696"/>
            <a:chExt cx="9144000" cy="5832648"/>
          </a:xfrm>
        </p:grpSpPr>
        <p:grpSp>
          <p:nvGrpSpPr>
            <p:cNvPr id="6" name="组 5"/>
            <p:cNvGrpSpPr/>
            <p:nvPr/>
          </p:nvGrpSpPr>
          <p:grpSpPr>
            <a:xfrm>
              <a:off x="0" y="692696"/>
              <a:ext cx="9144000" cy="5832648"/>
              <a:chOff x="0" y="692696"/>
              <a:chExt cx="9144000" cy="5832648"/>
            </a:xfrm>
          </p:grpSpPr>
          <p:grpSp>
            <p:nvGrpSpPr>
              <p:cNvPr id="12" name="组 11"/>
              <p:cNvGrpSpPr/>
              <p:nvPr/>
            </p:nvGrpSpPr>
            <p:grpSpPr>
              <a:xfrm>
                <a:off x="0" y="692696"/>
                <a:ext cx="9144000" cy="5832648"/>
                <a:chOff x="0" y="692696"/>
                <a:chExt cx="9144000" cy="5832648"/>
              </a:xfrm>
            </p:grpSpPr>
            <p:pic>
              <p:nvPicPr>
                <p:cNvPr id="14" name="图片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692696"/>
                  <a:ext cx="9144000" cy="5832648"/>
                </a:xfrm>
                <a:prstGeom prst="rect">
                  <a:avLst/>
                </a:prstGeom>
              </p:spPr>
            </p:pic>
            <p:cxnSp>
              <p:nvCxnSpPr>
                <p:cNvPr id="15" name="直线连接符 14"/>
                <p:cNvCxnSpPr/>
                <p:nvPr/>
              </p:nvCxnSpPr>
              <p:spPr>
                <a:xfrm>
                  <a:off x="1115616" y="1772816"/>
                  <a:ext cx="7848872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矩形 15"/>
                <p:cNvSpPr/>
                <p:nvPr/>
              </p:nvSpPr>
              <p:spPr>
                <a:xfrm>
                  <a:off x="1115616" y="3356992"/>
                  <a:ext cx="5184576" cy="3168352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4788024" y="4869160"/>
                  <a:ext cx="1368152" cy="5760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Original</a:t>
                  </a:r>
                  <a:r>
                    <a:rPr kumimoji="1" lang="zh-CN" altLang="en-US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kumimoji="1" lang="en-US" altLang="zh-CN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search</a:t>
                  </a:r>
                  <a:r>
                    <a:rPr kumimoji="1" lang="zh-CN" altLang="en-US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kumimoji="1" lang="en-US" altLang="zh-CN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result</a:t>
                  </a:r>
                  <a:r>
                    <a:rPr kumimoji="1" lang="zh-CN" altLang="en-US" sz="16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kumimoji="1"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4788024" y="1844824"/>
                <a:ext cx="1800200" cy="57606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600" dirty="0" smtClean="0">
                    <a:solidFill>
                      <a:srgbClr val="FF0000"/>
                    </a:solidFill>
                  </a:rPr>
                  <a:t>Paid</a:t>
                </a:r>
                <a:r>
                  <a:rPr kumimoji="1" lang="zh-CN" alt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1600" dirty="0" smtClean="0">
                    <a:solidFill>
                      <a:srgbClr val="FF0000"/>
                    </a:solidFill>
                  </a:rPr>
                  <a:t>advertisement</a:t>
                </a:r>
                <a:r>
                  <a:rPr kumimoji="1" lang="zh-CN" altLang="en-US" sz="1600" dirty="0" smtClean="0">
                    <a:solidFill>
                      <a:srgbClr val="FF0000"/>
                    </a:solidFill>
                  </a:rPr>
                  <a:t> </a:t>
                </a:r>
                <a:endParaRPr kumimoji="1" lang="zh-CN" altLang="en-US" sz="16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" name="直线连接符 6"/>
            <p:cNvCxnSpPr/>
            <p:nvPr/>
          </p:nvCxnSpPr>
          <p:spPr>
            <a:xfrm>
              <a:off x="1115616" y="3284984"/>
              <a:ext cx="52565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7"/>
            <p:cNvCxnSpPr/>
            <p:nvPr/>
          </p:nvCxnSpPr>
          <p:spPr>
            <a:xfrm>
              <a:off x="6372200" y="3284984"/>
              <a:ext cx="0" cy="32403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8"/>
            <p:cNvCxnSpPr/>
            <p:nvPr/>
          </p:nvCxnSpPr>
          <p:spPr>
            <a:xfrm flipV="1">
              <a:off x="1115616" y="1772816"/>
              <a:ext cx="0" cy="15121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9"/>
            <p:cNvCxnSpPr/>
            <p:nvPr/>
          </p:nvCxnSpPr>
          <p:spPr>
            <a:xfrm>
              <a:off x="8964488" y="1772816"/>
              <a:ext cx="0" cy="475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/>
            <p:cNvCxnSpPr/>
            <p:nvPr/>
          </p:nvCxnSpPr>
          <p:spPr>
            <a:xfrm>
              <a:off x="6372200" y="6525344"/>
              <a:ext cx="259228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381000" y="-304800"/>
            <a:ext cx="7467600" cy="1143000"/>
          </a:xfrm>
        </p:spPr>
        <p:txBody>
          <a:bodyPr/>
          <a:lstStyle/>
          <a:p>
            <a:r>
              <a:rPr lang="en-US" dirty="0" smtClean="0"/>
              <a:t>Profit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: </a:t>
            </a:r>
            <a:r>
              <a:rPr lang="en-US" altLang="zh-CN" dirty="0" err="1" smtClean="0"/>
              <a:t>Adwords</a:t>
            </a:r>
            <a:r>
              <a:rPr lang="zh-CN" altLang="en-US" dirty="0" smtClean="0"/>
              <a:t> </a:t>
            </a:r>
            <a:r>
              <a:rPr lang="en-US" altLang="zh-CN" dirty="0" smtClean="0"/>
              <a:t>(Google)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1534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13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revenue of the mobile Internet business was 10% of the total revenue income</a:t>
            </a:r>
            <a:endParaRPr kumimoji="1" lang="zh-CN" altLang="en-US" dirty="0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381000" y="37342"/>
            <a:ext cx="7467600" cy="1143000"/>
          </a:xfrm>
        </p:spPr>
        <p:txBody>
          <a:bodyPr/>
          <a:lstStyle/>
          <a:p>
            <a:r>
              <a:rPr lang="en-US" dirty="0" smtClean="0"/>
              <a:t>Profit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: </a:t>
            </a:r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1534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14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861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Cloud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engine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advertising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err="1" smtClean="0"/>
              <a:t>Sina</a:t>
            </a:r>
            <a:r>
              <a:rPr lang="zh-CN" altLang="en-US" dirty="0" smtClean="0"/>
              <a:t> </a:t>
            </a:r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partnership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Android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platform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browser</a:t>
            </a:r>
          </a:p>
          <a:p>
            <a:endParaRPr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381000" y="37342"/>
            <a:ext cx="7467600" cy="1143000"/>
          </a:xfrm>
        </p:spPr>
        <p:txBody>
          <a:bodyPr/>
          <a:lstStyle/>
          <a:p>
            <a:r>
              <a:rPr lang="en-US" dirty="0" smtClean="0"/>
              <a:t>Profit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: </a:t>
            </a:r>
            <a:r>
              <a:rPr lang="en-US" altLang="zh-CN" dirty="0" smtClean="0"/>
              <a:t>Mobile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Strategy</a:t>
            </a:r>
            <a:r>
              <a:rPr lang="zh-CN" altLang="en-US" dirty="0" smtClean="0"/>
              <a:t>  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1534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Company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pay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key</a:t>
            </a:r>
            <a:r>
              <a:rPr lang="zh-CN" altLang="en-US" dirty="0" smtClean="0"/>
              <a:t>-</a:t>
            </a:r>
            <a:r>
              <a:rPr lang="en-US" altLang="zh-CN" dirty="0" smtClean="0"/>
              <a:t>words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381000" y="37342"/>
            <a:ext cx="7467600" cy="1143000"/>
          </a:xfrm>
        </p:spPr>
        <p:txBody>
          <a:bodyPr/>
          <a:lstStyle/>
          <a:p>
            <a:r>
              <a:rPr lang="en-US" dirty="0" smtClean="0"/>
              <a:t>Profit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: </a:t>
            </a:r>
            <a:r>
              <a:rPr lang="en-US" altLang="zh-CN" dirty="0" smtClean="0"/>
              <a:t>Fix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Ranking</a:t>
            </a:r>
            <a:r>
              <a:rPr lang="zh-CN" alt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6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533400"/>
            <a:ext cx="6172200" cy="1143000"/>
          </a:xfrm>
        </p:spPr>
        <p:txBody>
          <a:bodyPr/>
          <a:lstStyle/>
          <a:p>
            <a:r>
              <a:rPr lang="en-US" dirty="0" smtClean="0"/>
              <a:t>Operation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endParaRPr 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2286000" y="1981200"/>
            <a:ext cx="6324600" cy="43937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altLang="zh-CN" sz="2400" b="1" dirty="0"/>
          </a:p>
          <a:p>
            <a:pPr lvl="1" algn="l"/>
            <a:endParaRPr lang="zh-CN" altLang="en-US" sz="2400" b="1" dirty="0" smtClean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2438400" y="2133600"/>
            <a:ext cx="6324600" cy="43937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itchFamily="34" charset="0"/>
              <a:buChar char="•"/>
            </a:pPr>
            <a:r>
              <a:rPr lang="en-US" altLang="zh-CN" sz="2400" b="1" dirty="0" smtClean="0"/>
              <a:t>Domestic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Market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Management</a:t>
            </a:r>
            <a:r>
              <a:rPr lang="zh-CN" altLang="en-US" sz="2400" b="1" dirty="0" smtClean="0"/>
              <a:t>  </a:t>
            </a:r>
            <a:endParaRPr lang="en-US" altLang="zh-CN" sz="2400" b="1" dirty="0" smtClean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altLang="zh-CN" sz="2400" b="1" dirty="0" smtClean="0"/>
              <a:t>Globalization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Management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altLang="zh-CN" sz="2400" b="1" dirty="0" smtClean="0"/>
              <a:t>Reputation Management</a:t>
            </a:r>
            <a:r>
              <a:rPr lang="zh-CN" altLang="en-US" sz="2400" b="1" dirty="0" smtClean="0"/>
              <a:t> </a:t>
            </a:r>
            <a:endParaRPr lang="en-US" altLang="zh-CN" sz="2400" b="1" dirty="0" smtClean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altLang="zh-CN" sz="2400" b="1" dirty="0" smtClean="0"/>
              <a:t>User-centric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M</a:t>
            </a:r>
            <a:r>
              <a:rPr lang="en-US" altLang="zh-CN" sz="2400" b="1" dirty="0" smtClean="0"/>
              <a:t>anagement</a:t>
            </a:r>
            <a:r>
              <a:rPr lang="zh-CN" altLang="en-US" sz="2400" b="1" dirty="0" smtClean="0"/>
              <a:t> </a:t>
            </a:r>
            <a:endParaRPr lang="en-US" altLang="zh-CN" sz="2400" b="1" dirty="0" smtClean="0"/>
          </a:p>
          <a:p>
            <a:pPr marL="800100" lvl="1" indent="-342900" algn="l">
              <a:buFont typeface="Arial" pitchFamily="34" charset="0"/>
              <a:buChar char="•"/>
            </a:pPr>
            <a:endParaRPr lang="zh-CN" altLang="en-US" sz="2400" b="1" dirty="0" smtClean="0"/>
          </a:p>
          <a:p>
            <a:pPr marL="800100" lvl="1" indent="-342900" algn="l">
              <a:buFont typeface="Arial" pitchFamily="34" charset="0"/>
              <a:buChar char="•"/>
            </a:pPr>
            <a:endParaRPr lang="en-US" altLang="zh-CN" sz="2400" b="1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81534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16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003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Operation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Domestic Market Management </a:t>
            </a:r>
          </a:p>
          <a:p>
            <a:pPr lvl="1"/>
            <a:r>
              <a:rPr kumimoji="1" lang="en-US" altLang="zh-CN" dirty="0"/>
              <a:t>Once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80%</a:t>
            </a:r>
            <a:r>
              <a:rPr kumimoji="1" lang="zh-CN" altLang="en-US" dirty="0"/>
              <a:t> </a:t>
            </a:r>
            <a:r>
              <a:rPr kumimoji="1" lang="en-US" altLang="zh-CN" dirty="0"/>
              <a:t>market</a:t>
            </a:r>
            <a:r>
              <a:rPr kumimoji="1" lang="zh-CN" altLang="en-US" dirty="0"/>
              <a:t> </a:t>
            </a:r>
            <a:r>
              <a:rPr kumimoji="1" lang="en-US" altLang="zh-CN" dirty="0"/>
              <a:t>share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China’s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PC</a:t>
            </a:r>
            <a:r>
              <a:rPr kumimoji="1" lang="zh-CN" altLang="en-US" dirty="0"/>
              <a:t> </a:t>
            </a:r>
            <a:r>
              <a:rPr kumimoji="1" lang="en-US" altLang="zh-CN" dirty="0"/>
              <a:t>search</a:t>
            </a:r>
            <a:r>
              <a:rPr kumimoji="1" lang="zh-CN" altLang="en-US" dirty="0"/>
              <a:t> </a:t>
            </a:r>
            <a:r>
              <a:rPr kumimoji="1" lang="en-US" altLang="zh-CN" dirty="0"/>
              <a:t>market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zh-CN" altLang="zh-CN" dirty="0"/>
              <a:t>7</a:t>
            </a:r>
            <a:r>
              <a:rPr kumimoji="1" lang="en-US" altLang="zh-CN" dirty="0"/>
              <a:t>3%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combined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mobile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PC</a:t>
            </a:r>
            <a:r>
              <a:rPr kumimoji="1" lang="zh-CN" altLang="en-US" dirty="0"/>
              <a:t> </a:t>
            </a:r>
            <a:r>
              <a:rPr kumimoji="1" lang="en-US" altLang="zh-CN" dirty="0"/>
              <a:t>search</a:t>
            </a:r>
            <a:r>
              <a:rPr kumimoji="1" lang="zh-CN" altLang="en-US" dirty="0"/>
              <a:t> </a:t>
            </a:r>
            <a:r>
              <a:rPr kumimoji="1" lang="en-US" altLang="zh-CN" smtClean="0"/>
              <a:t>market</a:t>
            </a:r>
            <a:r>
              <a:rPr kumimoji="1" lang="en-US" altLang="zh-CN" smtClean="0"/>
              <a:t> (2014)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r>
              <a:rPr kumimoji="1" lang="en-US" altLang="zh-CN" dirty="0" smtClean="0"/>
              <a:t>Globalization Management</a:t>
            </a:r>
          </a:p>
          <a:p>
            <a:pPr lvl="1"/>
            <a:r>
              <a:rPr kumimoji="1" lang="en-US" altLang="zh-CN" dirty="0" err="1" smtClean="0"/>
              <a:t>Baidu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Japan</a:t>
            </a:r>
            <a:r>
              <a:rPr kumimoji="1" lang="zh-CN" altLang="en-US" dirty="0"/>
              <a:t>, </a:t>
            </a:r>
            <a:r>
              <a:rPr kumimoji="1" lang="en-US" altLang="zh-CN" dirty="0" err="1"/>
              <a:t>Baidu</a:t>
            </a:r>
            <a:r>
              <a:rPr kumimoji="1" lang="zh-CN" altLang="en-US" dirty="0"/>
              <a:t> </a:t>
            </a:r>
            <a:r>
              <a:rPr lang="en-US" altLang="zh-CN" dirty="0" err="1" smtClean="0"/>
              <a:t>Brasil</a:t>
            </a:r>
            <a:endParaRPr kumimoji="1" lang="en-US" altLang="zh-CN" dirty="0" smtClean="0"/>
          </a:p>
          <a:p>
            <a:r>
              <a:rPr kumimoji="1" lang="en-US" altLang="zh-CN" dirty="0" smtClean="0"/>
              <a:t>Reputation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Management</a:t>
            </a:r>
          </a:p>
          <a:p>
            <a:pPr lvl="1"/>
            <a:r>
              <a:rPr kumimoji="1" lang="en-US" altLang="zh-CN" dirty="0" smtClean="0"/>
              <a:t>Provide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company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promotion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strategy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Provide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diversified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products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r>
              <a:rPr kumimoji="1" lang="en-US" altLang="zh-CN" dirty="0" smtClean="0"/>
              <a:t>User-centric Management</a:t>
            </a:r>
          </a:p>
          <a:p>
            <a:pPr lvl="1"/>
            <a:r>
              <a:rPr kumimoji="1" lang="en-US" altLang="zh-CN" dirty="0" smtClean="0"/>
              <a:t>Provide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people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convenient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access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information</a:t>
            </a:r>
          </a:p>
          <a:p>
            <a:pPr lvl="1"/>
            <a:r>
              <a:rPr kumimoji="1" lang="en-US" altLang="zh-CN" dirty="0" smtClean="0"/>
              <a:t>Diversified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function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available</a:t>
            </a:r>
            <a:r>
              <a:rPr kumimoji="1" lang="zh-CN" altLang="en-US" dirty="0" smtClean="0"/>
              <a:t>, </a:t>
            </a:r>
            <a:r>
              <a:rPr kumimoji="1" lang="en-US" altLang="zh-CN" dirty="0" smtClean="0"/>
              <a:t>vertical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search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etc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1"/>
            <a:endParaRPr kumimoji="1" lang="en-US" altLang="zh-CN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81534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363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Information </a:t>
            </a:r>
            <a:endParaRPr lang="en-US" altLang="zh-CN" dirty="0" smtClean="0"/>
          </a:p>
          <a:p>
            <a:r>
              <a:rPr lang="en-US" altLang="zh-CN" dirty="0" smtClean="0"/>
              <a:t>Management</a:t>
            </a:r>
          </a:p>
          <a:p>
            <a:r>
              <a:rPr lang="en-US" dirty="0" smtClean="0"/>
              <a:t>Business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</a:p>
          <a:p>
            <a:r>
              <a:rPr lang="en-US" altLang="zh-CN" dirty="0" smtClean="0"/>
              <a:t>Operation Model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81534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111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Reference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http://ir.baidu.com/phoenix.zhtml?c=188488&amp;p=irol-</a:t>
            </a:r>
            <a:r>
              <a:rPr lang="en-US" altLang="zh-CN" dirty="0" smtClean="0">
                <a:hlinkClick r:id="rId2"/>
              </a:rPr>
              <a:t>products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>
                <a:hlinkClick r:id="rId3"/>
              </a:rPr>
              <a:t>http://lhx125.wordpress.com/2012/10/07/a-brief-analysis-of-baidus-profit-model-and-its-strategic-direction-in-the-mobile-internet-era-2</a:t>
            </a:r>
            <a:r>
              <a:rPr lang="en-US" altLang="zh-CN" dirty="0" smtClean="0">
                <a:hlinkClick r:id="rId3"/>
              </a:rPr>
              <a:t>/</a:t>
            </a:r>
            <a:endParaRPr lang="en-US" altLang="zh-CN" dirty="0" smtClean="0"/>
          </a:p>
          <a:p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865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90600"/>
            <a:ext cx="61722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Thank</a:t>
            </a:r>
            <a:r>
              <a:rPr lang="zh-CN" altLang="en-US" sz="6000" dirty="0" smtClean="0"/>
              <a:t> </a:t>
            </a:r>
            <a:r>
              <a:rPr lang="en-US" altLang="zh-CN" sz="6000" dirty="0" smtClean="0"/>
              <a:t>you</a:t>
            </a:r>
            <a:r>
              <a:rPr lang="zh-CN" altLang="en-US" sz="6000" dirty="0" smtClean="0"/>
              <a:t> </a:t>
            </a:r>
            <a:r>
              <a:rPr lang="zh-CN" altLang="zh-CN" sz="6000" dirty="0" smtClean="0"/>
              <a:t>!</a:t>
            </a:r>
            <a:r>
              <a:rPr lang="en-US" altLang="zh-CN" sz="6000" dirty="0" smtClean="0"/>
              <a:t/>
            </a:r>
            <a:br>
              <a:rPr lang="en-US" altLang="zh-CN" sz="6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1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533400"/>
            <a:ext cx="6172200" cy="1143000"/>
          </a:xfrm>
        </p:spPr>
        <p:txBody>
          <a:bodyPr/>
          <a:lstStyle/>
          <a:p>
            <a:r>
              <a:rPr lang="en-US" dirty="0" smtClean="0"/>
              <a:t>Basic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1534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/>
              <a:t>2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299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Basic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01000" cy="44958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 1991, Li graduated 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Peking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r>
              <a:rPr lang="zh-CN" altLang="en-US" dirty="0"/>
              <a:t> </a:t>
            </a:r>
            <a:r>
              <a:rPr lang="en-US" altLang="zh-CN" dirty="0" smtClean="0"/>
              <a:t>specialized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/>
              <a:t>management</a:t>
            </a:r>
            <a:r>
              <a:rPr lang="zh-CN" altLang="en-US" dirty="0"/>
              <a:t> </a:t>
            </a:r>
            <a:endParaRPr lang="en-US" altLang="zh-CN" dirty="0" smtClean="0"/>
          </a:p>
          <a:p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1994,</a:t>
            </a:r>
            <a:r>
              <a:rPr lang="zh-CN" altLang="en-US" dirty="0" smtClean="0"/>
              <a:t> </a:t>
            </a:r>
            <a:r>
              <a:rPr lang="en-US" altLang="zh-CN" dirty="0" smtClean="0"/>
              <a:t>Li</a:t>
            </a:r>
            <a:r>
              <a:rPr lang="zh-CN" altLang="en-US" dirty="0" smtClean="0"/>
              <a:t> </a:t>
            </a:r>
            <a:r>
              <a:rPr lang="en-US" altLang="zh-CN" dirty="0"/>
              <a:t>r</a:t>
            </a:r>
            <a:r>
              <a:rPr lang="en-US" altLang="zh-CN" dirty="0" smtClean="0"/>
              <a:t>eceived</a:t>
            </a:r>
            <a:r>
              <a:rPr lang="zh-CN" altLang="en-US" dirty="0" smtClean="0"/>
              <a:t> </a:t>
            </a:r>
            <a:r>
              <a:rPr lang="en-US" altLang="zh-CN" dirty="0" smtClean="0"/>
              <a:t>master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degree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Buffalo,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New</a:t>
            </a:r>
            <a:r>
              <a:rPr lang="zh-CN" altLang="en-US" dirty="0" smtClean="0"/>
              <a:t> </a:t>
            </a:r>
            <a:r>
              <a:rPr lang="en-US" altLang="zh-CN" dirty="0" smtClean="0"/>
              <a:t>York</a:t>
            </a:r>
            <a:r>
              <a:rPr lang="zh-CN" altLang="en-US" dirty="0"/>
              <a:t> 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1994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1997,</a:t>
            </a:r>
            <a:r>
              <a:rPr lang="zh-CN" altLang="en-US" dirty="0" smtClean="0"/>
              <a:t> </a:t>
            </a:r>
            <a:r>
              <a:rPr lang="en-US" altLang="zh-CN" dirty="0" smtClean="0"/>
              <a:t>Li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IDD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developed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algorithm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engine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ranking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1997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1999,</a:t>
            </a:r>
            <a:r>
              <a:rPr lang="zh-CN" altLang="en-US" dirty="0" smtClean="0"/>
              <a:t> </a:t>
            </a:r>
            <a:r>
              <a:rPr lang="en-US" altLang="zh-CN" dirty="0" smtClean="0"/>
              <a:t>Li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worked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Infoseek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 smtClean="0"/>
              <a:t> </a:t>
            </a:r>
            <a:r>
              <a:rPr lang="zh-CN" altLang="en-US" dirty="0" smtClean="0"/>
              <a:t>   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pioneer</a:t>
            </a:r>
            <a:r>
              <a:rPr lang="zh-CN" altLang="en-US" dirty="0"/>
              <a:t> </a:t>
            </a:r>
            <a:r>
              <a:rPr lang="en-US" altLang="zh-CN" dirty="0" smtClean="0"/>
              <a:t>internet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engine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company.</a:t>
            </a:r>
            <a:r>
              <a:rPr lang="zh-CN" altLang="en-US" dirty="0" smtClean="0"/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 smtClean="0"/>
              <a:t> </a:t>
            </a:r>
            <a:r>
              <a:rPr lang="zh-CN" altLang="en-US" dirty="0" smtClean="0"/>
              <a:t>  </a:t>
            </a:r>
            <a:r>
              <a:rPr lang="zh-CN" altLang="en-US" dirty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achieved</a:t>
            </a:r>
            <a:r>
              <a:rPr lang="zh-CN" altLang="en-US" dirty="0" smtClean="0"/>
              <a:t> </a:t>
            </a:r>
            <a:r>
              <a:rPr lang="en-US" altLang="zh-CN" dirty="0" smtClean="0"/>
              <a:t>picture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/>
              <a:t> </a:t>
            </a:r>
            <a:r>
              <a:rPr lang="zh-CN" altLang="en-US" dirty="0" smtClean="0"/>
              <a:t>    </a:t>
            </a:r>
            <a:r>
              <a:rPr lang="en-US" altLang="zh-CN" dirty="0" err="1" smtClean="0"/>
              <a:t>Go.com</a:t>
            </a:r>
            <a:r>
              <a:rPr lang="en-US" altLang="zh-CN" dirty="0" smtClean="0"/>
              <a:t>.</a:t>
            </a:r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038600"/>
            <a:ext cx="1905000" cy="235767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00800" y="63640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Robin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Li</a:t>
            </a:r>
          </a:p>
          <a:p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1534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/>
              <a:t>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544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Basic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01000" cy="2362200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2000</a:t>
            </a:r>
            <a:r>
              <a:rPr lang="zh-CN" altLang="en-US" dirty="0" smtClean="0"/>
              <a:t> </a:t>
            </a:r>
            <a:r>
              <a:rPr lang="en-US" altLang="zh-CN" dirty="0" smtClean="0"/>
              <a:t>Founded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Robin</a:t>
            </a:r>
            <a:r>
              <a:rPr lang="zh-CN" altLang="en-US" dirty="0" smtClean="0"/>
              <a:t> </a:t>
            </a:r>
            <a:r>
              <a:rPr lang="en-US" altLang="zh-CN" dirty="0" smtClean="0"/>
              <a:t>Li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zh-CN" altLang="zh-CN" dirty="0" smtClean="0"/>
              <a:t>2</a:t>
            </a:r>
            <a:r>
              <a:rPr lang="en-US" altLang="zh-CN" dirty="0" smtClean="0"/>
              <a:t>001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Started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engine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service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zh-CN" altLang="zh-CN" dirty="0" smtClean="0"/>
              <a:t>2</a:t>
            </a:r>
            <a:r>
              <a:rPr lang="en-US" altLang="zh-CN" dirty="0" smtClean="0"/>
              <a:t>003</a:t>
            </a:r>
            <a:r>
              <a:rPr lang="zh-CN" altLang="en-US" dirty="0" smtClean="0"/>
              <a:t> </a:t>
            </a:r>
            <a:r>
              <a:rPr lang="en-US" altLang="zh-CN" dirty="0" smtClean="0"/>
              <a:t>Became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  <a:r>
              <a:rPr lang="zh-CN" altLang="en-US" dirty="0" smtClean="0"/>
              <a:t> </a:t>
            </a:r>
            <a:r>
              <a:rPr lang="en-US" altLang="zh-CN" dirty="0" smtClean="0"/>
              <a:t>engine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China</a:t>
            </a:r>
          </a:p>
          <a:p>
            <a:r>
              <a:rPr lang="en-US" altLang="zh-CN" dirty="0" smtClean="0"/>
              <a:t>2005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Completed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IPO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NASDAQ,</a:t>
            </a:r>
            <a:r>
              <a:rPr lang="zh-CN" altLang="en-US" dirty="0" smtClean="0"/>
              <a:t> </a:t>
            </a:r>
            <a:r>
              <a:rPr lang="en-US" altLang="zh-CN" dirty="0" smtClean="0"/>
              <a:t>became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Chinese</a:t>
            </a:r>
            <a:r>
              <a:rPr lang="zh-CN" altLang="en-US" dirty="0" smtClean="0"/>
              <a:t> </a:t>
            </a:r>
            <a:r>
              <a:rPr lang="en-US" altLang="zh-CN" dirty="0" smtClean="0"/>
              <a:t>website</a:t>
            </a:r>
          </a:p>
          <a:p>
            <a:r>
              <a:rPr lang="zh-CN" altLang="zh-CN" dirty="0" smtClean="0"/>
              <a:t>2</a:t>
            </a:r>
            <a:r>
              <a:rPr lang="en-US" altLang="zh-CN" dirty="0" smtClean="0"/>
              <a:t>006</a:t>
            </a:r>
            <a:r>
              <a:rPr lang="zh-CN" altLang="en-US" dirty="0" smtClean="0"/>
              <a:t>-</a:t>
            </a:r>
            <a:r>
              <a:rPr lang="en-US" altLang="zh-CN" dirty="0" smtClean="0"/>
              <a:t>now</a:t>
            </a:r>
            <a:r>
              <a:rPr lang="zh-CN" altLang="en-US" dirty="0" smtClean="0"/>
              <a:t> </a:t>
            </a:r>
            <a:r>
              <a:rPr lang="en-US" altLang="zh-CN" dirty="0" smtClean="0"/>
              <a:t>develop</a:t>
            </a:r>
            <a:r>
              <a:rPr lang="zh-CN" altLang="en-US" dirty="0" smtClean="0"/>
              <a:t> </a:t>
            </a:r>
            <a:r>
              <a:rPr lang="en-US" altLang="zh-CN" dirty="0" smtClean="0"/>
              <a:t>new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products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focus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innovation</a:t>
            </a:r>
          </a:p>
          <a:p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505200"/>
            <a:ext cx="4495800" cy="30423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/>
              <a:t>4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957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57400"/>
            <a:ext cx="5257800" cy="406603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001000" cy="121920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Chinese PC</a:t>
            </a:r>
            <a:r>
              <a:rPr kumimoji="1" lang="zh-CN" altLang="en-US" dirty="0"/>
              <a:t> </a:t>
            </a:r>
            <a:r>
              <a:rPr kumimoji="1" lang="en-US" altLang="zh-CN" dirty="0"/>
              <a:t>search</a:t>
            </a:r>
            <a:r>
              <a:rPr kumimoji="1" lang="zh-CN" altLang="en-US" dirty="0"/>
              <a:t> </a:t>
            </a:r>
            <a:r>
              <a:rPr kumimoji="1" lang="en-US" altLang="zh-CN" dirty="0"/>
              <a:t>market</a:t>
            </a:r>
            <a:r>
              <a:rPr kumimoji="1" lang="zh-CN" altLang="en-US" dirty="0"/>
              <a:t> </a:t>
            </a:r>
            <a:r>
              <a:rPr kumimoji="1" lang="en-US" altLang="zh-CN" dirty="0"/>
              <a:t>sharing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(2014)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1534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/>
              <a:t>5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138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533400"/>
            <a:ext cx="6172200" cy="1143000"/>
          </a:xfrm>
        </p:spPr>
        <p:txBody>
          <a:bodyPr/>
          <a:lstStyle/>
          <a:p>
            <a:r>
              <a:rPr lang="en-US" dirty="0" smtClean="0"/>
              <a:t>Management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2286000" y="1981200"/>
            <a:ext cx="6324600" cy="43937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itchFamily="34" charset="0"/>
              <a:buChar char="•"/>
            </a:pPr>
            <a:r>
              <a:rPr lang="en-US" sz="2400" b="1" dirty="0" smtClean="0"/>
              <a:t>Management</a:t>
            </a:r>
            <a:r>
              <a:rPr lang="zh-CN" altLang="en-US" sz="2400" b="1" dirty="0" smtClean="0"/>
              <a:t> 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altLang="zh-CN" sz="2400" b="1" dirty="0" smtClean="0"/>
              <a:t>Board of Directors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534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/>
              <a:t>6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27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133600" y="228600"/>
            <a:ext cx="3048000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Robin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</a:t>
            </a:r>
          </a:p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Co-Founder, Chairman and 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CEO</a:t>
            </a:r>
          </a:p>
          <a:p>
            <a:endParaRPr kumimoji="1" lang="en-US" altLang="zh-CN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kumimoji="1" lang="en-US" altLang="zh-CN" dirty="0" smtClean="0">
                <a:solidFill>
                  <a:schemeClr val="tx1">
                    <a:lumMod val="50000"/>
                  </a:schemeClr>
                </a:solidFill>
              </a:rPr>
              <a:t>Strategy</a:t>
            </a:r>
            <a:r>
              <a:rPr kumimoji="1" lang="zh-CN" alt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50000"/>
                  </a:schemeClr>
                </a:solidFill>
              </a:rPr>
              <a:t>&amp;</a:t>
            </a:r>
            <a:r>
              <a:rPr kumimoji="1" lang="zh-CN" alt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50000"/>
                  </a:schemeClr>
                </a:solidFill>
              </a:rPr>
              <a:t>business</a:t>
            </a:r>
            <a:r>
              <a:rPr kumimoji="1" lang="zh-CN" alt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50000"/>
                  </a:schemeClr>
                </a:solidFill>
              </a:rPr>
              <a:t>operations</a:t>
            </a:r>
          </a:p>
          <a:p>
            <a:endParaRPr kumimoji="1" lang="en-US" altLang="zh-CN" dirty="0">
              <a:solidFill>
                <a:schemeClr val="tx1">
                  <a:lumMod val="50000"/>
                </a:schemeClr>
              </a:solidFill>
            </a:endParaRPr>
          </a:p>
          <a:p>
            <a:endParaRPr kumimoji="1" lang="en-US" altLang="zh-CN" dirty="0" smtClean="0"/>
          </a:p>
          <a:p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Hailong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Xiang</a:t>
            </a:r>
          </a:p>
          <a:p>
            <a:r>
              <a:rPr kumimoji="1" lang="en-US" altLang="zh-CN" dirty="0" smtClean="0">
                <a:solidFill>
                  <a:srgbClr val="303030"/>
                </a:solidFill>
              </a:rPr>
              <a:t>Vice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President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endParaRPr kumimoji="1" lang="en-US" altLang="zh-CN" dirty="0" smtClean="0">
              <a:solidFill>
                <a:srgbClr val="303030"/>
              </a:solidFill>
            </a:endParaRPr>
          </a:p>
          <a:p>
            <a:endParaRPr kumimoji="1" lang="en-US" altLang="zh-CN" dirty="0">
              <a:solidFill>
                <a:srgbClr val="303030"/>
              </a:solidFill>
            </a:endParaRPr>
          </a:p>
          <a:p>
            <a:r>
              <a:rPr kumimoji="1" lang="en-US" altLang="zh-CN" dirty="0" smtClean="0">
                <a:solidFill>
                  <a:srgbClr val="303030"/>
                </a:solidFill>
              </a:rPr>
              <a:t>Commercial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product</a:t>
            </a:r>
            <a:r>
              <a:rPr kumimoji="1" lang="zh-CN" altLang="en-US" dirty="0" smtClean="0">
                <a:solidFill>
                  <a:srgbClr val="303030"/>
                </a:solidFill>
              </a:rPr>
              <a:t>, </a:t>
            </a:r>
            <a:r>
              <a:rPr kumimoji="1" lang="en-US" altLang="zh-CN" dirty="0" smtClean="0">
                <a:solidFill>
                  <a:srgbClr val="303030"/>
                </a:solidFill>
              </a:rPr>
              <a:t>human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resource</a:t>
            </a:r>
            <a:r>
              <a:rPr kumimoji="1" lang="zh-CN" altLang="en-US" dirty="0" smtClean="0">
                <a:solidFill>
                  <a:srgbClr val="303030"/>
                </a:solidFill>
              </a:rPr>
              <a:t>, </a:t>
            </a:r>
            <a:r>
              <a:rPr kumimoji="1" lang="en-US" altLang="zh-CN" dirty="0" smtClean="0">
                <a:solidFill>
                  <a:srgbClr val="303030"/>
                </a:solidFill>
              </a:rPr>
              <a:t>service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management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endParaRPr kumimoji="1" lang="en-US" altLang="zh-CN" dirty="0" smtClean="0">
              <a:solidFill>
                <a:srgbClr val="303030"/>
              </a:solidFill>
            </a:endParaRPr>
          </a:p>
          <a:p>
            <a:endParaRPr kumimoji="1" lang="en-US" altLang="zh-CN" dirty="0"/>
          </a:p>
          <a:p>
            <a:r>
              <a:rPr kumimoji="1" lang="en-US" altLang="zh-CN" dirty="0" smtClean="0"/>
              <a:t>Jing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Wang</a:t>
            </a:r>
          </a:p>
          <a:p>
            <a:r>
              <a:rPr kumimoji="1" lang="en-US" altLang="zh-CN" dirty="0" smtClean="0">
                <a:solidFill>
                  <a:srgbClr val="303030"/>
                </a:solidFill>
              </a:rPr>
              <a:t>Vice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President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of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Engineering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endParaRPr kumimoji="1" lang="en-US" altLang="zh-CN" dirty="0" smtClean="0">
              <a:solidFill>
                <a:srgbClr val="303030"/>
              </a:solidFill>
            </a:endParaRPr>
          </a:p>
          <a:p>
            <a:endParaRPr kumimoji="1" lang="en-US" altLang="zh-CN" dirty="0">
              <a:solidFill>
                <a:srgbClr val="303030"/>
              </a:solidFill>
            </a:endParaRPr>
          </a:p>
          <a:p>
            <a:r>
              <a:rPr kumimoji="1" lang="en-US" altLang="zh-CN" dirty="0" smtClean="0">
                <a:solidFill>
                  <a:srgbClr val="303030"/>
                </a:solidFill>
              </a:rPr>
              <a:t>R&amp;D</a:t>
            </a:r>
            <a:r>
              <a:rPr kumimoji="1" lang="zh-CN" altLang="en-US" dirty="0" smtClean="0">
                <a:solidFill>
                  <a:srgbClr val="303030"/>
                </a:solidFill>
              </a:rPr>
              <a:t>, </a:t>
            </a:r>
            <a:r>
              <a:rPr kumimoji="1" lang="en-US" altLang="zh-CN" dirty="0" smtClean="0">
                <a:solidFill>
                  <a:srgbClr val="303030"/>
                </a:solidFill>
              </a:rPr>
              <a:t>mobile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Internet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zh-CN" altLang="zh-CN" dirty="0" smtClean="0">
                <a:solidFill>
                  <a:srgbClr val="303030"/>
                </a:solidFill>
              </a:rPr>
              <a:t>&amp;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infrastructure</a:t>
            </a:r>
          </a:p>
          <a:p>
            <a:endParaRPr kumimoji="1" lang="en-US" altLang="zh-CN" dirty="0"/>
          </a:p>
          <a:p>
            <a:r>
              <a:rPr kumimoji="1" lang="en-US" altLang="zh-CN" dirty="0" err="1" smtClean="0"/>
              <a:t>Guang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Zhu</a:t>
            </a:r>
          </a:p>
          <a:p>
            <a:r>
              <a:rPr kumimoji="1" lang="en-US" altLang="zh-CN" dirty="0" smtClean="0">
                <a:solidFill>
                  <a:srgbClr val="303030"/>
                </a:solidFill>
              </a:rPr>
              <a:t>Vice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President</a:t>
            </a:r>
          </a:p>
          <a:p>
            <a:endParaRPr kumimoji="1" lang="en-US" altLang="zh-CN" dirty="0">
              <a:solidFill>
                <a:srgbClr val="303030"/>
              </a:solidFill>
            </a:endParaRPr>
          </a:p>
          <a:p>
            <a:r>
              <a:rPr kumimoji="1" lang="en-US" altLang="zh-CN" dirty="0" smtClean="0">
                <a:solidFill>
                  <a:srgbClr val="303030"/>
                </a:solidFill>
              </a:rPr>
              <a:t>Marketing</a:t>
            </a:r>
            <a:r>
              <a:rPr kumimoji="1" lang="zh-CN" altLang="en-US" dirty="0" smtClean="0">
                <a:solidFill>
                  <a:srgbClr val="303030"/>
                </a:solidFill>
              </a:rPr>
              <a:t>, </a:t>
            </a:r>
            <a:r>
              <a:rPr kumimoji="1" lang="en-US" altLang="zh-CN" dirty="0" smtClean="0">
                <a:solidFill>
                  <a:srgbClr val="303030"/>
                </a:solidFill>
              </a:rPr>
              <a:t>public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relations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endParaRPr kumimoji="1" lang="en-US" altLang="zh-CN" dirty="0" smtClean="0">
              <a:solidFill>
                <a:srgbClr val="303030"/>
              </a:solidFill>
            </a:endParaRPr>
          </a:p>
          <a:p>
            <a:r>
              <a:rPr kumimoji="1" lang="zh-CN" altLang="en-US" dirty="0" smtClean="0"/>
              <a:t>    </a:t>
            </a:r>
            <a:endParaRPr kumimoji="1"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1244600" cy="1397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04800"/>
            <a:ext cx="1231900" cy="1460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05000"/>
            <a:ext cx="1231900" cy="14097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981200"/>
            <a:ext cx="1257300" cy="1371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505200"/>
            <a:ext cx="1270000" cy="1397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3505200"/>
            <a:ext cx="1270000" cy="1422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5105400"/>
            <a:ext cx="1257300" cy="14224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600" y="5105400"/>
            <a:ext cx="1282700" cy="14097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553200" y="228600"/>
            <a:ext cx="2133600" cy="701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Jennifer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</a:t>
            </a:r>
          </a:p>
          <a:p>
            <a:r>
              <a:rPr kumimoji="1" lang="en-US" altLang="zh-CN" dirty="0" smtClean="0">
                <a:solidFill>
                  <a:srgbClr val="303030"/>
                </a:solidFill>
              </a:rPr>
              <a:t>Chief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Financial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Officer</a:t>
            </a:r>
          </a:p>
          <a:p>
            <a:endParaRPr kumimoji="1" lang="en-US" altLang="zh-CN" dirty="0">
              <a:solidFill>
                <a:srgbClr val="303030"/>
              </a:solidFill>
            </a:endParaRPr>
          </a:p>
          <a:p>
            <a:r>
              <a:rPr kumimoji="1" lang="en-US" altLang="zh-CN" dirty="0" smtClean="0">
                <a:solidFill>
                  <a:srgbClr val="303030"/>
                </a:solidFill>
              </a:rPr>
              <a:t>Finance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accounting</a:t>
            </a:r>
            <a:r>
              <a:rPr kumimoji="1" lang="zh-CN" altLang="en-US" dirty="0" smtClean="0">
                <a:solidFill>
                  <a:srgbClr val="303030"/>
                </a:solidFill>
              </a:rPr>
              <a:t>, </a:t>
            </a:r>
            <a:r>
              <a:rPr kumimoji="1" lang="en-US" altLang="zh-CN" dirty="0" smtClean="0">
                <a:solidFill>
                  <a:srgbClr val="303030"/>
                </a:solidFill>
              </a:rPr>
              <a:t>human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resource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Zhan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Wang</a:t>
            </a:r>
          </a:p>
          <a:p>
            <a:r>
              <a:rPr kumimoji="1" lang="en-US" altLang="zh-CN" dirty="0" smtClean="0">
                <a:solidFill>
                  <a:srgbClr val="303030"/>
                </a:solidFill>
              </a:rPr>
              <a:t>Vice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President</a:t>
            </a:r>
          </a:p>
          <a:p>
            <a:endParaRPr kumimoji="1" lang="en-US" altLang="zh-CN" dirty="0">
              <a:solidFill>
                <a:srgbClr val="303030"/>
              </a:solidFill>
            </a:endParaRPr>
          </a:p>
          <a:p>
            <a:r>
              <a:rPr kumimoji="1" lang="en-US" altLang="zh-CN" dirty="0" smtClean="0">
                <a:solidFill>
                  <a:srgbClr val="303030"/>
                </a:solidFill>
              </a:rPr>
              <a:t>Direct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sales</a:t>
            </a:r>
            <a:r>
              <a:rPr kumimoji="1" lang="zh-CN" altLang="en-US" dirty="0" smtClean="0">
                <a:solidFill>
                  <a:srgbClr val="303030"/>
                </a:solidFill>
              </a:rPr>
              <a:t>, </a:t>
            </a:r>
            <a:r>
              <a:rPr kumimoji="1" lang="en-US" altLang="zh-CN" dirty="0" smtClean="0">
                <a:solidFill>
                  <a:srgbClr val="303030"/>
                </a:solidFill>
              </a:rPr>
              <a:t>channel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sales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zh-CN" altLang="zh-CN" dirty="0" smtClean="0">
                <a:solidFill>
                  <a:srgbClr val="303030"/>
                </a:solidFill>
              </a:rPr>
              <a:t>&amp;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key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accounts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endParaRPr kumimoji="1" lang="en-US" altLang="zh-CN" dirty="0" smtClean="0">
              <a:solidFill>
                <a:srgbClr val="303030"/>
              </a:solidFill>
            </a:endParaRPr>
          </a:p>
          <a:p>
            <a:endParaRPr kumimoji="1" lang="en-US" altLang="zh-CN" dirty="0"/>
          </a:p>
          <a:p>
            <a:r>
              <a:rPr kumimoji="1" lang="en-US" altLang="zh-CN" dirty="0" smtClean="0"/>
              <a:t>Lee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Liu</a:t>
            </a:r>
          </a:p>
          <a:p>
            <a:r>
              <a:rPr kumimoji="1" lang="en-US" altLang="zh-CN" dirty="0" smtClean="0">
                <a:solidFill>
                  <a:srgbClr val="303030"/>
                </a:solidFill>
              </a:rPr>
              <a:t>Vice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President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of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HR</a:t>
            </a:r>
          </a:p>
          <a:p>
            <a:endParaRPr kumimoji="1" lang="en-US" altLang="zh-CN" dirty="0">
              <a:solidFill>
                <a:srgbClr val="303030"/>
              </a:solidFill>
            </a:endParaRPr>
          </a:p>
          <a:p>
            <a:r>
              <a:rPr kumimoji="1" lang="en-US" altLang="zh-CN" dirty="0" smtClean="0">
                <a:solidFill>
                  <a:srgbClr val="303030"/>
                </a:solidFill>
              </a:rPr>
              <a:t>Human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resource</a:t>
            </a:r>
            <a:r>
              <a:rPr kumimoji="1" lang="zh-CN" altLang="en-US" dirty="0" smtClean="0">
                <a:solidFill>
                  <a:srgbClr val="303030"/>
                </a:solidFill>
              </a:rPr>
              <a:t>, </a:t>
            </a:r>
            <a:r>
              <a:rPr kumimoji="1" lang="en-US" altLang="zh-CN" dirty="0" smtClean="0">
                <a:solidFill>
                  <a:srgbClr val="303030"/>
                </a:solidFill>
              </a:rPr>
              <a:t>general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administration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Victor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Liang</a:t>
            </a:r>
          </a:p>
          <a:p>
            <a:r>
              <a:rPr kumimoji="1" lang="en-US" altLang="zh-CN" dirty="0" smtClean="0">
                <a:solidFill>
                  <a:srgbClr val="303030"/>
                </a:solidFill>
              </a:rPr>
              <a:t>Vice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President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endParaRPr kumimoji="1" lang="en-US" altLang="zh-CN" dirty="0" smtClean="0">
              <a:solidFill>
                <a:srgbClr val="303030"/>
              </a:solidFill>
            </a:endParaRPr>
          </a:p>
          <a:p>
            <a:endParaRPr kumimoji="1" lang="en-US" altLang="zh-CN" dirty="0">
              <a:solidFill>
                <a:srgbClr val="303030"/>
              </a:solidFill>
            </a:endParaRPr>
          </a:p>
          <a:p>
            <a:r>
              <a:rPr kumimoji="1" lang="en-US" altLang="zh-CN" dirty="0" smtClean="0">
                <a:solidFill>
                  <a:srgbClr val="303030"/>
                </a:solidFill>
              </a:rPr>
              <a:t>Legal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affairs</a:t>
            </a:r>
            <a:r>
              <a:rPr kumimoji="1" lang="zh-CN" altLang="en-US" dirty="0" smtClean="0">
                <a:solidFill>
                  <a:srgbClr val="303030"/>
                </a:solidFill>
              </a:rPr>
              <a:t>, </a:t>
            </a:r>
            <a:r>
              <a:rPr kumimoji="1" lang="en-US" altLang="zh-CN" dirty="0" smtClean="0">
                <a:solidFill>
                  <a:srgbClr val="303030"/>
                </a:solidFill>
              </a:rPr>
              <a:t>policy</a:t>
            </a:r>
            <a:r>
              <a:rPr kumimoji="1" lang="zh-CN" altLang="en-US" dirty="0" smtClean="0">
                <a:solidFill>
                  <a:srgbClr val="303030"/>
                </a:solidFill>
              </a:rPr>
              <a:t> </a:t>
            </a:r>
            <a:r>
              <a:rPr kumimoji="1" lang="en-US" altLang="zh-CN" dirty="0" smtClean="0">
                <a:solidFill>
                  <a:srgbClr val="303030"/>
                </a:solidFill>
              </a:rPr>
              <a:t>research</a:t>
            </a:r>
            <a:r>
              <a:rPr kumimoji="1" lang="zh-CN" altLang="en-US" dirty="0" smtClean="0">
                <a:solidFill>
                  <a:srgbClr val="303030"/>
                </a:solidFill>
              </a:rPr>
              <a:t>  </a:t>
            </a:r>
            <a:endParaRPr kumimoji="1" lang="en-US" altLang="zh-CN" dirty="0" smtClean="0">
              <a:solidFill>
                <a:srgbClr val="303030"/>
              </a:solidFill>
            </a:endParaRPr>
          </a:p>
          <a:p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1534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/>
              <a:t>7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216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Board of directors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75" y="1600200"/>
            <a:ext cx="8316226" cy="4876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53400" y="6477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/>
              <a:t>8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87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10">
      <a:dk1>
        <a:srgbClr val="5F5F5F"/>
      </a:dk1>
      <a:lt1>
        <a:sysClr val="window" lastClr="FFFFFF"/>
      </a:lt1>
      <a:dk2>
        <a:srgbClr val="C00000"/>
      </a:dk2>
      <a:lt2>
        <a:srgbClr val="FFC000"/>
      </a:lt2>
      <a:accent1>
        <a:srgbClr val="FFC000"/>
      </a:accent1>
      <a:accent2>
        <a:srgbClr val="C00000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1107</TotalTime>
  <Words>1233</Words>
  <Application>Microsoft Macintosh PowerPoint</Application>
  <PresentationFormat>全屏显示(4:3)</PresentationFormat>
  <Paragraphs>209</Paragraphs>
  <Slides>21</Slides>
  <Notes>8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Oriel</vt:lpstr>
      <vt:lpstr>Bai Du</vt:lpstr>
      <vt:lpstr>Overview</vt:lpstr>
      <vt:lpstr>Basic Information </vt:lpstr>
      <vt:lpstr>Basic Information </vt:lpstr>
      <vt:lpstr>Basic Information </vt:lpstr>
      <vt:lpstr>Basic Information </vt:lpstr>
      <vt:lpstr>Management </vt:lpstr>
      <vt:lpstr>PowerPoint 演示文稿</vt:lpstr>
      <vt:lpstr>Board of directors</vt:lpstr>
      <vt:lpstr>Business Model </vt:lpstr>
      <vt:lpstr>Goals</vt:lpstr>
      <vt:lpstr>Product Introduction</vt:lpstr>
      <vt:lpstr>Profit Model: Key-word Bidding (Baidu) </vt:lpstr>
      <vt:lpstr>Profit Model: Adwords (Google) </vt:lpstr>
      <vt:lpstr>Profit Model: Mobile Search </vt:lpstr>
      <vt:lpstr>Profit Model: Mobile Search - Strategy  </vt:lpstr>
      <vt:lpstr>Profit Model: Fix Ranking  </vt:lpstr>
      <vt:lpstr>Operation model</vt:lpstr>
      <vt:lpstr>Operation model</vt:lpstr>
      <vt:lpstr>Reference </vt:lpstr>
      <vt:lpstr> Thank you !  QUESTIONS?</vt:lpstr>
    </vt:vector>
  </TitlesOfParts>
  <Company>USC The Graduate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Evashenk</dc:creator>
  <cp:lastModifiedBy>Yuzhuo Ren</cp:lastModifiedBy>
  <cp:revision>402</cp:revision>
  <dcterms:created xsi:type="dcterms:W3CDTF">2012-05-18T17:08:16Z</dcterms:created>
  <dcterms:modified xsi:type="dcterms:W3CDTF">2014-07-31T23:07:02Z</dcterms:modified>
</cp:coreProperties>
</file>