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1" r:id="rId4"/>
    <p:sldId id="258" r:id="rId5"/>
    <p:sldId id="259"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6FF"/>
    <a:srgbClr val="395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11" autoAdjust="0"/>
  </p:normalViewPr>
  <p:slideViewPr>
    <p:cSldViewPr snapToGrid="0" snapToObjects="1">
      <p:cViewPr varScale="1">
        <p:scale>
          <a:sx n="70" d="100"/>
          <a:sy n="70" d="100"/>
        </p:scale>
        <p:origin x="-2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A5088-9EF8-5F4A-BAED-13022624521F}" type="datetimeFigureOut">
              <a:rPr kumimoji="1" lang="zh-CN" altLang="en-US" smtClean="0"/>
              <a:t>7/31/14</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53DFA-121B-D441-85C4-BA320B2A05A2}" type="slidenum">
              <a:rPr kumimoji="1" lang="zh-CN" altLang="en-US" smtClean="0"/>
              <a:t>‹#›</a:t>
            </a:fld>
            <a:endParaRPr kumimoji="1" lang="zh-CN" altLang="en-US"/>
          </a:p>
        </p:txBody>
      </p:sp>
    </p:spTree>
    <p:extLst>
      <p:ext uri="{BB962C8B-B14F-4D97-AF65-F5344CB8AC3E}">
        <p14:creationId xmlns:p14="http://schemas.microsoft.com/office/powerpoint/2010/main" val="3579056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blog.flurry.com/bid/109749/Apps-Solidify-Leadership-Six-Years-into-the-Mobile-Revoluti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Arial"/>
              <a:buChar char="•"/>
            </a:pPr>
            <a:r>
              <a:rPr lang="en-US" altLang="zh-CN" sz="1200" b="1" dirty="0" smtClean="0">
                <a:solidFill>
                  <a:schemeClr val="bg1"/>
                </a:solidFill>
              </a:rPr>
              <a:t>Mark wanted to “bring the college experience online”</a:t>
            </a:r>
          </a:p>
          <a:p>
            <a:endParaRPr lang="en-US" altLang="zh-CN" sz="1200" b="1" dirty="0" smtClean="0">
              <a:solidFill>
                <a:schemeClr val="bg1"/>
              </a:solidFill>
            </a:endParaRPr>
          </a:p>
          <a:p>
            <a:pPr marL="342900" indent="-342900">
              <a:buFont typeface="Arial"/>
              <a:buChar char="•"/>
            </a:pPr>
            <a:r>
              <a:rPr lang="en-US" altLang="zh-CN" sz="1200" b="1" dirty="0" smtClean="0">
                <a:solidFill>
                  <a:schemeClr val="bg1"/>
                </a:solidFill>
              </a:rPr>
              <a:t>Vision, focus and execution vs. competitors</a:t>
            </a:r>
          </a:p>
          <a:p>
            <a:endParaRPr kumimoji="1" lang="zh-CN" altLang="en-US" dirty="0"/>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2</a:t>
            </a:fld>
            <a:endParaRPr kumimoji="1" lang="zh-CN" altLang="en-US"/>
          </a:p>
        </p:txBody>
      </p:sp>
    </p:spTree>
    <p:extLst>
      <p:ext uri="{BB962C8B-B14F-4D97-AF65-F5344CB8AC3E}">
        <p14:creationId xmlns:p14="http://schemas.microsoft.com/office/powerpoint/2010/main" val="146388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Facebook’s user base keeps growing, and nearly </a:t>
            </a:r>
            <a:r>
              <a:rPr lang="en-US" altLang="zh-CN" sz="1200" u="sng" kern="1200" dirty="0" smtClean="0">
                <a:solidFill>
                  <a:schemeClr val="tx1"/>
                </a:solidFill>
                <a:latin typeface="+mn-lt"/>
                <a:ea typeface="+mn-ea"/>
                <a:cs typeface="+mn-cs"/>
                <a:hlinkClick r:id="rId3"/>
              </a:rPr>
              <a:t>a fifth o</a:t>
            </a:r>
            <a:r>
              <a:rPr lang="en-US" altLang="zh-CN" sz="1200" u="sng" kern="1200" baseline="0" dirty="0" smtClean="0">
                <a:solidFill>
                  <a:schemeClr val="tx1"/>
                </a:solidFill>
                <a:latin typeface="+mn-lt"/>
                <a:ea typeface="+mn-ea"/>
                <a:cs typeface="+mn-cs"/>
                <a:hlinkClick r:id="rId3"/>
              </a:rPr>
              <a:t>f </a:t>
            </a:r>
            <a:r>
              <a:rPr lang="en-US" altLang="zh-CN" sz="1200" u="sng" kern="1200" dirty="0" smtClean="0">
                <a:solidFill>
                  <a:schemeClr val="tx1"/>
                </a:solidFill>
                <a:latin typeface="+mn-lt"/>
                <a:ea typeface="+mn-ea"/>
                <a:cs typeface="+mn-cs"/>
                <a:hlinkClick r:id="rId3"/>
              </a:rPr>
              <a:t>the time that Americans spend on their smartphones is spent on Facebook.</a:t>
            </a:r>
            <a:endParaRPr kumimoji="1" lang="zh-CN" altLang="en-US" dirty="0"/>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5</a:t>
            </a:fld>
            <a:endParaRPr kumimoji="1" lang="zh-CN" altLang="en-US"/>
          </a:p>
        </p:txBody>
      </p:sp>
    </p:spTree>
    <p:extLst>
      <p:ext uri="{BB962C8B-B14F-4D97-AF65-F5344CB8AC3E}">
        <p14:creationId xmlns:p14="http://schemas.microsoft.com/office/powerpoint/2010/main" val="416436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Mark </a:t>
            </a:r>
            <a:r>
              <a:rPr lang="en-US" altLang="zh-CN" sz="1200" kern="1200" dirty="0" err="1" smtClean="0">
                <a:solidFill>
                  <a:schemeClr val="tx1"/>
                </a:solidFill>
                <a:latin typeface="+mn-lt"/>
                <a:ea typeface="+mn-ea"/>
                <a:cs typeface="+mn-cs"/>
              </a:rPr>
              <a:t>Zuckerberg</a:t>
            </a:r>
            <a:r>
              <a:rPr lang="en-US" altLang="zh-CN" sz="1200" kern="1200" dirty="0" smtClean="0">
                <a:solidFill>
                  <a:schemeClr val="tx1"/>
                </a:solidFill>
                <a:latin typeface="+mn-lt"/>
                <a:ea typeface="+mn-ea"/>
                <a:cs typeface="+mn-cs"/>
              </a:rPr>
              <a:t> built the first version of Facebook in his spare time in his Harvard dorm room.</a:t>
            </a:r>
          </a:p>
          <a:p>
            <a:r>
              <a:rPr lang="en-US" altLang="zh-CN" sz="1200" kern="1200" dirty="0" smtClean="0">
                <a:solidFill>
                  <a:schemeClr val="tx1"/>
                </a:solidFill>
                <a:latin typeface="+mn-lt"/>
                <a:ea typeface="+mn-ea"/>
                <a:cs typeface="+mn-cs"/>
              </a:rPr>
              <a:t>He didn't write a business plan.</a:t>
            </a:r>
          </a:p>
          <a:p>
            <a:r>
              <a:rPr lang="en-US" altLang="zh-CN" sz="1200" kern="1200" dirty="0" smtClean="0">
                <a:solidFill>
                  <a:schemeClr val="tx1"/>
                </a:solidFill>
                <a:latin typeface="+mn-lt"/>
                <a:ea typeface="+mn-ea"/>
                <a:cs typeface="+mn-cs"/>
              </a:rPr>
              <a:t>He didn't endlessly ask friends and advisors what they thought of the idea.</a:t>
            </a:r>
          </a:p>
          <a:p>
            <a:r>
              <a:rPr lang="en-US" altLang="zh-CN" sz="1200" kern="1200" dirty="0" smtClean="0">
                <a:solidFill>
                  <a:schemeClr val="tx1"/>
                </a:solidFill>
                <a:latin typeface="+mn-lt"/>
                <a:ea typeface="+mn-ea"/>
                <a:cs typeface="+mn-cs"/>
              </a:rPr>
              <a:t>He didn't "research the market," apply for patents or trademarks, assemble focus groups, or do any of the other things that entrepreneurs are supposed to do.</a:t>
            </a:r>
          </a:p>
          <a:p>
            <a:r>
              <a:rPr lang="en-US" altLang="zh-CN" sz="1200" kern="1200" dirty="0" smtClean="0">
                <a:solidFill>
                  <a:schemeClr val="tx1"/>
                </a:solidFill>
                <a:latin typeface="+mn-lt"/>
                <a:ea typeface="+mn-ea"/>
                <a:cs typeface="+mn-cs"/>
              </a:rPr>
              <a:t>He just built a cool product quickly and launched it.</a:t>
            </a:r>
          </a:p>
          <a:p>
            <a:r>
              <a:rPr lang="en-US" altLang="zh-CN" sz="1200" kern="1200" dirty="0" smtClean="0">
                <a:solidFill>
                  <a:schemeClr val="tx1"/>
                </a:solidFill>
                <a:latin typeface="+mn-lt"/>
                <a:ea typeface="+mn-ea"/>
                <a:cs typeface="+mn-cs"/>
              </a:rPr>
              <a:t>And Facebook was born.</a:t>
            </a:r>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6</a:t>
            </a:fld>
            <a:endParaRPr kumimoji="1" lang="zh-CN" altLang="en-US"/>
          </a:p>
        </p:txBody>
      </p:sp>
    </p:spTree>
    <p:extLst>
      <p:ext uri="{BB962C8B-B14F-4D97-AF65-F5344CB8AC3E}">
        <p14:creationId xmlns:p14="http://schemas.microsoft.com/office/powerpoint/2010/main" val="35444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Many companies get so entranced with all the amazing features they want to build into their products that they make their products so complex that no one can figure out how to use them.</a:t>
            </a:r>
          </a:p>
          <a:p>
            <a:r>
              <a:rPr lang="en-US" altLang="zh-CN" sz="1200" kern="1200" dirty="0" smtClean="0">
                <a:solidFill>
                  <a:schemeClr val="tx1"/>
                </a:solidFill>
                <a:latin typeface="+mn-lt"/>
                <a:ea typeface="+mn-ea"/>
                <a:cs typeface="+mn-cs"/>
              </a:rPr>
              <a:t>Or they take so long to develop their products that by the time they come out, they have already been leapfrogged.</a:t>
            </a:r>
          </a:p>
          <a:p>
            <a:r>
              <a:rPr lang="en-US" altLang="zh-CN" sz="1200" kern="1200" dirty="0" smtClean="0">
                <a:solidFill>
                  <a:schemeClr val="tx1"/>
                </a:solidFill>
                <a:latin typeface="+mn-lt"/>
                <a:ea typeface="+mn-ea"/>
                <a:cs typeface="+mn-cs"/>
              </a:rPr>
              <a:t>The first version of the "</a:t>
            </a:r>
            <a:r>
              <a:rPr lang="en-US" altLang="zh-CN" sz="1200" kern="1200" dirty="0" err="1" smtClean="0">
                <a:solidFill>
                  <a:schemeClr val="tx1"/>
                </a:solidFill>
                <a:latin typeface="+mn-lt"/>
                <a:ea typeface="+mn-ea"/>
                <a:cs typeface="+mn-cs"/>
              </a:rPr>
              <a:t>thefacebook</a:t>
            </a:r>
            <a:r>
              <a:rPr lang="en-US" altLang="zh-CN" sz="1200" kern="1200" dirty="0" smtClean="0">
                <a:solidFill>
                  <a:schemeClr val="tx1"/>
                </a:solidFill>
                <a:latin typeface="+mn-lt"/>
                <a:ea typeface="+mn-ea"/>
                <a:cs typeface="+mn-cs"/>
              </a:rPr>
              <a:t>" was very simple. It did one thing well.</a:t>
            </a:r>
          </a:p>
          <a:p>
            <a:r>
              <a:rPr lang="en-US" altLang="zh-CN" sz="1200" kern="1200" dirty="0" smtClean="0">
                <a:solidFill>
                  <a:schemeClr val="tx1"/>
                </a:solidFill>
                <a:latin typeface="+mn-lt"/>
                <a:ea typeface="+mn-ea"/>
                <a:cs typeface="+mn-cs"/>
              </a:rPr>
              <a:t>Then </a:t>
            </a:r>
            <a:r>
              <a:rPr lang="en-US" altLang="zh-CN" sz="1200" kern="1200" dirty="0" err="1" smtClean="0">
                <a:solidFill>
                  <a:schemeClr val="tx1"/>
                </a:solidFill>
                <a:latin typeface="+mn-lt"/>
                <a:ea typeface="+mn-ea"/>
                <a:cs typeface="+mn-cs"/>
              </a:rPr>
              <a:t>Zuckerberg</a:t>
            </a:r>
            <a:r>
              <a:rPr lang="en-US" altLang="zh-CN" sz="1200" kern="1200" dirty="0" smtClean="0">
                <a:solidFill>
                  <a:schemeClr val="tx1"/>
                </a:solidFill>
                <a:latin typeface="+mn-lt"/>
                <a:ea typeface="+mn-ea"/>
                <a:cs typeface="+mn-cs"/>
              </a:rPr>
              <a:t> and the Facebook team improved it over time. And, each time, they made sure that the service was still easy to use.</a:t>
            </a:r>
          </a:p>
          <a:p>
            <a:endParaRPr lang="en-US" altLang="zh-CN" sz="1200" kern="1200" dirty="0" smtClean="0">
              <a:solidFill>
                <a:schemeClr val="tx1"/>
              </a:solidFill>
              <a:latin typeface="+mn-lt"/>
              <a:ea typeface="+mn-ea"/>
              <a:cs typeface="+mn-cs"/>
            </a:endParaRPr>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7</a:t>
            </a:fld>
            <a:endParaRPr kumimoji="1" lang="zh-CN" altLang="en-US"/>
          </a:p>
        </p:txBody>
      </p:sp>
    </p:spTree>
    <p:extLst>
      <p:ext uri="{BB962C8B-B14F-4D97-AF65-F5344CB8AC3E}">
        <p14:creationId xmlns:p14="http://schemas.microsoft.com/office/powerpoint/2010/main" val="395106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Make your primary focus the product, not the "business" or "shareholder value.”</a:t>
            </a: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Mark </a:t>
            </a:r>
            <a:r>
              <a:rPr lang="en-US" altLang="zh-CN" sz="1200" kern="1200" dirty="0" err="1" smtClean="0">
                <a:solidFill>
                  <a:schemeClr val="tx1"/>
                </a:solidFill>
                <a:latin typeface="+mn-lt"/>
                <a:ea typeface="+mn-ea"/>
                <a:cs typeface="+mn-cs"/>
              </a:rPr>
              <a:t>Zuckerberg</a:t>
            </a:r>
            <a:r>
              <a:rPr lang="en-US" altLang="zh-CN" sz="1200" kern="1200" dirty="0" smtClean="0">
                <a:solidFill>
                  <a:schemeClr val="tx1"/>
                </a:solidFill>
                <a:latin typeface="+mn-lt"/>
                <a:ea typeface="+mn-ea"/>
                <a:cs typeface="+mn-cs"/>
              </a:rPr>
              <a:t> was famously uninterested in Facebook's business in the early days. Instead, he focused all of his energy on Facebook's product.</a:t>
            </a: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one of the best ways to create huge amounts of shareholder value over the long-term is to focus obsessively on the your product and your customers. If you do that, the business will follow.</a:t>
            </a:r>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8</a:t>
            </a:fld>
            <a:endParaRPr kumimoji="1" lang="zh-CN" altLang="en-US"/>
          </a:p>
        </p:txBody>
      </p:sp>
    </p:spTree>
    <p:extLst>
      <p:ext uri="{BB962C8B-B14F-4D97-AF65-F5344CB8AC3E}">
        <p14:creationId xmlns:p14="http://schemas.microsoft.com/office/powerpoint/2010/main" val="35444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when was the last time you get excited about some new feature in Facebook? Probably</a:t>
            </a:r>
            <a:r>
              <a:rPr lang="en-US" altLang="zh-CN" sz="1200" kern="1200" baseline="0" dirty="0" smtClean="0">
                <a:solidFill>
                  <a:schemeClr val="tx1"/>
                </a:solidFill>
                <a:latin typeface="+mn-lt"/>
                <a:ea typeface="+mn-ea"/>
                <a:cs typeface="+mn-cs"/>
              </a:rPr>
              <a:t> a long time ago.</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For software companies, one of the perils of success is becoming shackled to your customers; the more users you have, the harder it is to innovate, because most will be averse to any change. And some of the most innovative recent social networking ideas have come from upstarts, which Facebook has spent huge money buying (up to $19 billion for </a:t>
            </a:r>
            <a:r>
              <a:rPr lang="en-US" altLang="zh-CN" sz="1200" kern="1200" dirty="0" err="1" smtClean="0">
                <a:solidFill>
                  <a:schemeClr val="tx1"/>
                </a:solidFill>
                <a:latin typeface="+mn-lt"/>
                <a:ea typeface="+mn-ea"/>
                <a:cs typeface="+mn-cs"/>
              </a:rPr>
              <a:t>WhatsApp</a:t>
            </a:r>
            <a:r>
              <a:rPr lang="en-US" altLang="zh-CN" sz="1200" kern="1200" dirty="0" smtClean="0">
                <a:solidFill>
                  <a:schemeClr val="tx1"/>
                </a:solidFill>
                <a:latin typeface="+mn-lt"/>
                <a:ea typeface="+mn-ea"/>
                <a:cs typeface="+mn-cs"/>
              </a:rPr>
              <a:t>, $1 billion for </a:t>
            </a:r>
            <a:r>
              <a:rPr lang="en-US" altLang="zh-CN" sz="1200" kern="1200" dirty="0" err="1" smtClean="0">
                <a:solidFill>
                  <a:schemeClr val="tx1"/>
                </a:solidFill>
                <a:latin typeface="+mn-lt"/>
                <a:ea typeface="+mn-ea"/>
                <a:cs typeface="+mn-cs"/>
              </a:rPr>
              <a:t>Instagram</a:t>
            </a:r>
            <a:r>
              <a:rPr lang="en-US" altLang="zh-CN" sz="1200" kern="1200" dirty="0" smtClean="0">
                <a:solidFill>
                  <a:schemeClr val="tx1"/>
                </a:solidFill>
                <a:latin typeface="+mn-lt"/>
                <a:ea typeface="+mn-ea"/>
                <a:cs typeface="+mn-cs"/>
              </a:rPr>
              <a:t>) or trying and failing to buy</a:t>
            </a:r>
          </a:p>
          <a:p>
            <a:endParaRPr kumimoji="1"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lure of start-up money. “If you’re a talented engineer and have a good idea at Facebook, why would you create it while you’re at Facebook and make Mark </a:t>
            </a:r>
            <a:r>
              <a:rPr lang="en-US" altLang="zh-CN" sz="1200" kern="1200" dirty="0" err="1" smtClean="0">
                <a:solidFill>
                  <a:schemeClr val="tx1"/>
                </a:solidFill>
                <a:latin typeface="+mn-lt"/>
                <a:ea typeface="+mn-ea"/>
                <a:cs typeface="+mn-cs"/>
              </a:rPr>
              <a:t>Zuckerberg</a:t>
            </a:r>
            <a:r>
              <a:rPr lang="en-US" altLang="zh-CN" sz="1200" kern="1200" dirty="0" smtClean="0">
                <a:solidFill>
                  <a:schemeClr val="tx1"/>
                </a:solidFill>
                <a:latin typeface="+mn-lt"/>
                <a:ea typeface="+mn-ea"/>
                <a:cs typeface="+mn-cs"/>
              </a:rPr>
              <a:t> richer?</a:t>
            </a:r>
            <a:endParaRPr kumimoji="1" lang="zh-CN" altLang="en-US" dirty="0"/>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9</a:t>
            </a:fld>
            <a:endParaRPr kumimoji="1" lang="zh-CN" altLang="en-US"/>
          </a:p>
        </p:txBody>
      </p:sp>
    </p:spTree>
    <p:extLst>
      <p:ext uri="{BB962C8B-B14F-4D97-AF65-F5344CB8AC3E}">
        <p14:creationId xmlns:p14="http://schemas.microsoft.com/office/powerpoint/2010/main" val="17301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when was the last time you get excited about some new feature in Facebook? Probably</a:t>
            </a:r>
            <a:r>
              <a:rPr lang="en-US" altLang="zh-CN" sz="1200" kern="1200" baseline="0" dirty="0" smtClean="0">
                <a:solidFill>
                  <a:schemeClr val="tx1"/>
                </a:solidFill>
                <a:latin typeface="+mn-lt"/>
                <a:ea typeface="+mn-ea"/>
                <a:cs typeface="+mn-cs"/>
              </a:rPr>
              <a:t> a long time ago.</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For software companies, one of the perils of success is becoming shackled to your customers; the more users you have, the harder it is to innovate, because most will be averse to any change. And some of the most innovative recent social networking ideas have come from upstarts, which Facebook has spent huge money buying (up to $19 billion for </a:t>
            </a:r>
            <a:r>
              <a:rPr lang="en-US" altLang="zh-CN" sz="1200" kern="1200" dirty="0" err="1" smtClean="0">
                <a:solidFill>
                  <a:schemeClr val="tx1"/>
                </a:solidFill>
                <a:latin typeface="+mn-lt"/>
                <a:ea typeface="+mn-ea"/>
                <a:cs typeface="+mn-cs"/>
              </a:rPr>
              <a:t>WhatsApp</a:t>
            </a:r>
            <a:r>
              <a:rPr lang="en-US" altLang="zh-CN" sz="1200" kern="1200" dirty="0" smtClean="0">
                <a:solidFill>
                  <a:schemeClr val="tx1"/>
                </a:solidFill>
                <a:latin typeface="+mn-lt"/>
                <a:ea typeface="+mn-ea"/>
                <a:cs typeface="+mn-cs"/>
              </a:rPr>
              <a:t>, $1 billion for </a:t>
            </a:r>
            <a:r>
              <a:rPr lang="en-US" altLang="zh-CN" sz="1200" kern="1200" dirty="0" err="1" smtClean="0">
                <a:solidFill>
                  <a:schemeClr val="tx1"/>
                </a:solidFill>
                <a:latin typeface="+mn-lt"/>
                <a:ea typeface="+mn-ea"/>
                <a:cs typeface="+mn-cs"/>
              </a:rPr>
              <a:t>Instagram</a:t>
            </a:r>
            <a:r>
              <a:rPr lang="en-US" altLang="zh-CN" sz="1200" kern="1200" dirty="0" smtClean="0">
                <a:solidFill>
                  <a:schemeClr val="tx1"/>
                </a:solidFill>
                <a:latin typeface="+mn-lt"/>
                <a:ea typeface="+mn-ea"/>
                <a:cs typeface="+mn-cs"/>
              </a:rPr>
              <a:t>) or trying and failing to buy</a:t>
            </a:r>
            <a:endParaRPr kumimoji="1" lang="zh-CN" altLang="en-US" dirty="0"/>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10</a:t>
            </a:fld>
            <a:endParaRPr kumimoji="1" lang="zh-CN" altLang="en-US"/>
          </a:p>
        </p:txBody>
      </p:sp>
    </p:spTree>
    <p:extLst>
      <p:ext uri="{BB962C8B-B14F-4D97-AF65-F5344CB8AC3E}">
        <p14:creationId xmlns:p14="http://schemas.microsoft.com/office/powerpoint/2010/main" val="17301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when was the last time you get excited about some new feature in Facebook? Probably</a:t>
            </a:r>
            <a:r>
              <a:rPr lang="en-US" altLang="zh-CN" sz="1200" kern="1200" baseline="0" dirty="0" smtClean="0">
                <a:solidFill>
                  <a:schemeClr val="tx1"/>
                </a:solidFill>
                <a:latin typeface="+mn-lt"/>
                <a:ea typeface="+mn-ea"/>
                <a:cs typeface="+mn-cs"/>
              </a:rPr>
              <a:t> a long time ago.</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For software companies, one of the perils of success is becoming shackled to your customers; the more users you have, the harder it is to innovate, because most will be averse to any change. And some of the most innovative recent social networking ideas have come from upstarts, which Facebook has spent huge money buying (up to $19 billion for </a:t>
            </a:r>
            <a:r>
              <a:rPr lang="en-US" altLang="zh-CN" sz="1200" kern="1200" dirty="0" err="1" smtClean="0">
                <a:solidFill>
                  <a:schemeClr val="tx1"/>
                </a:solidFill>
                <a:latin typeface="+mn-lt"/>
                <a:ea typeface="+mn-ea"/>
                <a:cs typeface="+mn-cs"/>
              </a:rPr>
              <a:t>WhatsApp</a:t>
            </a:r>
            <a:r>
              <a:rPr lang="en-US" altLang="zh-CN" sz="1200" kern="1200" dirty="0" smtClean="0">
                <a:solidFill>
                  <a:schemeClr val="tx1"/>
                </a:solidFill>
                <a:latin typeface="+mn-lt"/>
                <a:ea typeface="+mn-ea"/>
                <a:cs typeface="+mn-cs"/>
              </a:rPr>
              <a:t>, $1 billion for </a:t>
            </a:r>
            <a:r>
              <a:rPr lang="en-US" altLang="zh-CN" sz="1200" kern="1200" dirty="0" err="1" smtClean="0">
                <a:solidFill>
                  <a:schemeClr val="tx1"/>
                </a:solidFill>
                <a:latin typeface="+mn-lt"/>
                <a:ea typeface="+mn-ea"/>
                <a:cs typeface="+mn-cs"/>
              </a:rPr>
              <a:t>Instagram</a:t>
            </a:r>
            <a:r>
              <a:rPr lang="en-US" altLang="zh-CN" sz="1200" kern="1200" dirty="0" smtClean="0">
                <a:solidFill>
                  <a:schemeClr val="tx1"/>
                </a:solidFill>
                <a:latin typeface="+mn-lt"/>
                <a:ea typeface="+mn-ea"/>
                <a:cs typeface="+mn-cs"/>
              </a:rPr>
              <a:t>) or trying and failing to buy</a:t>
            </a:r>
            <a:endParaRPr kumimoji="1" lang="zh-CN" altLang="en-US" dirty="0"/>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11</a:t>
            </a:fld>
            <a:endParaRPr kumimoji="1" lang="zh-CN" altLang="en-US"/>
          </a:p>
        </p:txBody>
      </p:sp>
    </p:spTree>
    <p:extLst>
      <p:ext uri="{BB962C8B-B14F-4D97-AF65-F5344CB8AC3E}">
        <p14:creationId xmlns:p14="http://schemas.microsoft.com/office/powerpoint/2010/main" val="17301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when was the last time you get excited about some new feature in Facebook? Probably</a:t>
            </a:r>
            <a:r>
              <a:rPr lang="en-US" altLang="zh-CN" sz="1200" kern="1200" baseline="0" dirty="0" smtClean="0">
                <a:solidFill>
                  <a:schemeClr val="tx1"/>
                </a:solidFill>
                <a:latin typeface="+mn-lt"/>
                <a:ea typeface="+mn-ea"/>
                <a:cs typeface="+mn-cs"/>
              </a:rPr>
              <a:t> a long time ago.</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For software companies, one of the perils of success is becoming shackled to your customers; the more users you have, the harder it is to innovate, because most will be averse to any change. And some of the most innovative recent social networking ideas have come from upstarts, which Facebook has spent huge money buying (up to $19 billion for </a:t>
            </a:r>
            <a:r>
              <a:rPr lang="en-US" altLang="zh-CN" sz="1200" kern="1200" dirty="0" err="1" smtClean="0">
                <a:solidFill>
                  <a:schemeClr val="tx1"/>
                </a:solidFill>
                <a:latin typeface="+mn-lt"/>
                <a:ea typeface="+mn-ea"/>
                <a:cs typeface="+mn-cs"/>
              </a:rPr>
              <a:t>WhatsApp</a:t>
            </a:r>
            <a:r>
              <a:rPr lang="en-US" altLang="zh-CN" sz="1200" kern="1200" dirty="0" smtClean="0">
                <a:solidFill>
                  <a:schemeClr val="tx1"/>
                </a:solidFill>
                <a:latin typeface="+mn-lt"/>
                <a:ea typeface="+mn-ea"/>
                <a:cs typeface="+mn-cs"/>
              </a:rPr>
              <a:t>, $1 billion for </a:t>
            </a:r>
            <a:r>
              <a:rPr lang="en-US" altLang="zh-CN" sz="1200" kern="1200" dirty="0" err="1" smtClean="0">
                <a:solidFill>
                  <a:schemeClr val="tx1"/>
                </a:solidFill>
                <a:latin typeface="+mn-lt"/>
                <a:ea typeface="+mn-ea"/>
                <a:cs typeface="+mn-cs"/>
              </a:rPr>
              <a:t>Instagram</a:t>
            </a:r>
            <a:r>
              <a:rPr lang="en-US" altLang="zh-CN" sz="1200" kern="1200" dirty="0" smtClean="0">
                <a:solidFill>
                  <a:schemeClr val="tx1"/>
                </a:solidFill>
                <a:latin typeface="+mn-lt"/>
                <a:ea typeface="+mn-ea"/>
                <a:cs typeface="+mn-cs"/>
              </a:rPr>
              <a:t>) or trying and failing to buy</a:t>
            </a:r>
            <a:endParaRPr kumimoji="1" lang="zh-CN" altLang="en-US" dirty="0"/>
          </a:p>
        </p:txBody>
      </p:sp>
      <p:sp>
        <p:nvSpPr>
          <p:cNvPr id="4" name="幻灯片编号占位符 3"/>
          <p:cNvSpPr>
            <a:spLocks noGrp="1"/>
          </p:cNvSpPr>
          <p:nvPr>
            <p:ph type="sldNum" sz="quarter" idx="10"/>
          </p:nvPr>
        </p:nvSpPr>
        <p:spPr/>
        <p:txBody>
          <a:bodyPr/>
          <a:lstStyle/>
          <a:p>
            <a:fld id="{BE153DFA-121B-D441-85C4-BA320B2A05A2}" type="slidenum">
              <a:rPr kumimoji="1" lang="zh-CN" altLang="en-US" smtClean="0"/>
              <a:t>12</a:t>
            </a:fld>
            <a:endParaRPr kumimoji="1" lang="zh-CN" altLang="en-US"/>
          </a:p>
        </p:txBody>
      </p:sp>
    </p:spTree>
    <p:extLst>
      <p:ext uri="{BB962C8B-B14F-4D97-AF65-F5344CB8AC3E}">
        <p14:creationId xmlns:p14="http://schemas.microsoft.com/office/powerpoint/2010/main" val="17301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63852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224457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371491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240708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372224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218336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205484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70570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27450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37874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C7EF834C-6C73-604A-813B-BD0CC2BB38CD}" type="datetimeFigureOut">
              <a:rPr kumimoji="1" lang="zh-CN" altLang="en-US" smtClean="0"/>
              <a:t>7/31/14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4243488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F834C-6C73-604A-813B-BD0CC2BB38CD}" type="datetimeFigureOut">
              <a:rPr kumimoji="1" lang="zh-CN" altLang="en-US" smtClean="0"/>
              <a:t>7/31/14</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A4B82-9C9C-4F48-B8C2-B5DC358F285B}" type="slidenum">
              <a:rPr kumimoji="1" lang="zh-CN" altLang="en-US" smtClean="0"/>
              <a:t>‹#›</a:t>
            </a:fld>
            <a:endParaRPr kumimoji="1" lang="zh-CN" altLang="en-US"/>
          </a:p>
        </p:txBody>
      </p:sp>
    </p:spTree>
    <p:extLst>
      <p:ext uri="{BB962C8B-B14F-4D97-AF65-F5344CB8AC3E}">
        <p14:creationId xmlns:p14="http://schemas.microsoft.com/office/powerpoint/2010/main" val="2027981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43483" y="3243199"/>
            <a:ext cx="6400800" cy="1752600"/>
          </a:xfrm>
        </p:spPr>
        <p:txBody>
          <a:bodyPr>
            <a:normAutofit fontScale="92500" lnSpcReduction="10000"/>
          </a:bodyPr>
          <a:lstStyle/>
          <a:p>
            <a:r>
              <a:rPr kumimoji="1" lang="en-US" altLang="zh-CN" sz="4400" b="1" dirty="0" smtClean="0">
                <a:solidFill>
                  <a:schemeClr val="bg1"/>
                </a:solidFill>
              </a:rPr>
              <a:t>A short introduction</a:t>
            </a:r>
          </a:p>
          <a:p>
            <a:endParaRPr kumimoji="1" lang="en-US" altLang="zh-CN" b="1" dirty="0" smtClean="0">
              <a:solidFill>
                <a:schemeClr val="bg1"/>
              </a:solidFill>
            </a:endParaRPr>
          </a:p>
          <a:p>
            <a:r>
              <a:rPr kumimoji="1" lang="en-US" altLang="zh-CN" b="1" dirty="0" smtClean="0">
                <a:solidFill>
                  <a:schemeClr val="bg1"/>
                </a:solidFill>
              </a:rPr>
              <a:t>William Song</a:t>
            </a:r>
            <a:endParaRPr kumimoji="1" lang="zh-CN" altLang="en-US" b="1" dirty="0">
              <a:solidFill>
                <a:schemeClr val="bg1"/>
              </a:solidFill>
            </a:endParaRPr>
          </a:p>
        </p:txBody>
      </p:sp>
      <p:pic>
        <p:nvPicPr>
          <p:cNvPr id="6" name="Picture 2"/>
          <p:cNvPicPr>
            <a:picLocks noChangeAspect="1" noChangeArrowheads="1"/>
          </p:cNvPicPr>
          <p:nvPr/>
        </p:nvPicPr>
        <p:blipFill rotWithShape="1">
          <a:blip r:embed="rId2" cstate="print"/>
          <a:srcRect l="8217" t="26113" r="6660" b="25267"/>
          <a:stretch/>
        </p:blipFill>
        <p:spPr bwMode="auto">
          <a:xfrm>
            <a:off x="1913205" y="1768250"/>
            <a:ext cx="5611001" cy="1205625"/>
          </a:xfrm>
          <a:prstGeom prst="rect">
            <a:avLst/>
          </a:prstGeom>
          <a:noFill/>
          <a:ln w="9525">
            <a:noFill/>
            <a:miter lim="800000"/>
            <a:headEnd/>
            <a:tailEnd/>
          </a:ln>
        </p:spPr>
      </p:pic>
    </p:spTree>
    <p:extLst>
      <p:ext uri="{BB962C8B-B14F-4D97-AF65-F5344CB8AC3E}">
        <p14:creationId xmlns:p14="http://schemas.microsoft.com/office/powerpoint/2010/main" val="21688959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7" name="Rectangle 23"/>
          <p:cNvSpPr/>
          <p:nvPr/>
        </p:nvSpPr>
        <p:spPr>
          <a:xfrm>
            <a:off x="7365052" y="381000"/>
            <a:ext cx="1339004" cy="646331"/>
          </a:xfrm>
          <a:prstGeom prst="rect">
            <a:avLst/>
          </a:prstGeom>
        </p:spPr>
        <p:txBody>
          <a:bodyPr wrap="square">
            <a:spAutoFit/>
          </a:bodyPr>
          <a:lstStyle/>
          <a:p>
            <a:r>
              <a:rPr lang="en-US" sz="3600" b="1" dirty="0" smtClean="0">
                <a:solidFill>
                  <a:schemeClr val="bg1"/>
                </a:solidFill>
              </a:rPr>
              <a:t>Issues</a:t>
            </a:r>
          </a:p>
        </p:txBody>
      </p:sp>
      <p:pic>
        <p:nvPicPr>
          <p:cNvPr id="2" name="图片 1"/>
          <p:cNvPicPr>
            <a:picLocks noChangeAspect="1"/>
          </p:cNvPicPr>
          <p:nvPr/>
        </p:nvPicPr>
        <p:blipFill>
          <a:blip r:embed="rId4"/>
          <a:stretch>
            <a:fillRect/>
          </a:stretch>
        </p:blipFill>
        <p:spPr>
          <a:xfrm>
            <a:off x="1981200" y="1232626"/>
            <a:ext cx="5168900" cy="5194300"/>
          </a:xfrm>
          <a:prstGeom prst="rect">
            <a:avLst/>
          </a:prstGeom>
        </p:spPr>
      </p:pic>
    </p:spTree>
    <p:extLst>
      <p:ext uri="{BB962C8B-B14F-4D97-AF65-F5344CB8AC3E}">
        <p14:creationId xmlns:p14="http://schemas.microsoft.com/office/powerpoint/2010/main" val="33326600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7" name="Rectangle 23"/>
          <p:cNvSpPr/>
          <p:nvPr/>
        </p:nvSpPr>
        <p:spPr>
          <a:xfrm>
            <a:off x="7365052" y="381000"/>
            <a:ext cx="1339004" cy="646331"/>
          </a:xfrm>
          <a:prstGeom prst="rect">
            <a:avLst/>
          </a:prstGeom>
        </p:spPr>
        <p:txBody>
          <a:bodyPr wrap="square">
            <a:spAutoFit/>
          </a:bodyPr>
          <a:lstStyle/>
          <a:p>
            <a:r>
              <a:rPr lang="en-US" sz="3600" b="1" dirty="0" smtClean="0">
                <a:solidFill>
                  <a:schemeClr val="bg1"/>
                </a:solidFill>
              </a:rPr>
              <a:t>Issues</a:t>
            </a:r>
          </a:p>
        </p:txBody>
      </p:sp>
      <p:pic>
        <p:nvPicPr>
          <p:cNvPr id="3" name="图片 2"/>
          <p:cNvPicPr>
            <a:picLocks noChangeAspect="1"/>
          </p:cNvPicPr>
          <p:nvPr/>
        </p:nvPicPr>
        <p:blipFill>
          <a:blip r:embed="rId4"/>
          <a:stretch>
            <a:fillRect/>
          </a:stretch>
        </p:blipFill>
        <p:spPr>
          <a:xfrm>
            <a:off x="921826" y="1346199"/>
            <a:ext cx="7497516" cy="4910565"/>
          </a:xfrm>
          <a:prstGeom prst="rect">
            <a:avLst/>
          </a:prstGeom>
        </p:spPr>
      </p:pic>
    </p:spTree>
    <p:extLst>
      <p:ext uri="{BB962C8B-B14F-4D97-AF65-F5344CB8AC3E}">
        <p14:creationId xmlns:p14="http://schemas.microsoft.com/office/powerpoint/2010/main" val="18171951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7" name="Rectangle 23"/>
          <p:cNvSpPr/>
          <p:nvPr/>
        </p:nvSpPr>
        <p:spPr>
          <a:xfrm>
            <a:off x="7365052" y="381000"/>
            <a:ext cx="1339004" cy="646331"/>
          </a:xfrm>
          <a:prstGeom prst="rect">
            <a:avLst/>
          </a:prstGeom>
        </p:spPr>
        <p:txBody>
          <a:bodyPr wrap="square">
            <a:spAutoFit/>
          </a:bodyPr>
          <a:lstStyle/>
          <a:p>
            <a:r>
              <a:rPr lang="en-US" sz="3600" b="1" dirty="0" smtClean="0">
                <a:solidFill>
                  <a:schemeClr val="bg1"/>
                </a:solidFill>
              </a:rPr>
              <a:t>Issues</a:t>
            </a:r>
          </a:p>
        </p:txBody>
      </p:sp>
      <p:pic>
        <p:nvPicPr>
          <p:cNvPr id="2" name="图片 1"/>
          <p:cNvPicPr>
            <a:picLocks noChangeAspect="1"/>
          </p:cNvPicPr>
          <p:nvPr/>
        </p:nvPicPr>
        <p:blipFill>
          <a:blip r:embed="rId4"/>
          <a:stretch>
            <a:fillRect/>
          </a:stretch>
        </p:blipFill>
        <p:spPr>
          <a:xfrm>
            <a:off x="778431" y="2044700"/>
            <a:ext cx="7661395" cy="3283368"/>
          </a:xfrm>
          <a:prstGeom prst="rect">
            <a:avLst/>
          </a:prstGeom>
        </p:spPr>
      </p:pic>
    </p:spTree>
    <p:extLst>
      <p:ext uri="{BB962C8B-B14F-4D97-AF65-F5344CB8AC3E}">
        <p14:creationId xmlns:p14="http://schemas.microsoft.com/office/powerpoint/2010/main" val="1047803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3"/>
          <p:cNvSpPr/>
          <p:nvPr/>
        </p:nvSpPr>
        <p:spPr>
          <a:xfrm>
            <a:off x="2790369" y="2919158"/>
            <a:ext cx="3614058" cy="923330"/>
          </a:xfrm>
          <a:prstGeom prst="rect">
            <a:avLst/>
          </a:prstGeom>
        </p:spPr>
        <p:txBody>
          <a:bodyPr wrap="square">
            <a:spAutoFit/>
          </a:bodyPr>
          <a:lstStyle/>
          <a:p>
            <a:r>
              <a:rPr lang="en-US" sz="5400" b="1" dirty="0" smtClean="0">
                <a:solidFill>
                  <a:schemeClr val="bg1"/>
                </a:solidFill>
              </a:rPr>
              <a:t>Thank you!</a:t>
            </a:r>
            <a:endParaRPr lang="en-US" sz="5400" b="1" dirty="0" smtClean="0">
              <a:solidFill>
                <a:schemeClr val="bg1"/>
              </a:solidFill>
            </a:endParaRPr>
          </a:p>
        </p:txBody>
      </p:sp>
    </p:spTree>
    <p:extLst>
      <p:ext uri="{BB962C8B-B14F-4D97-AF65-F5344CB8AC3E}">
        <p14:creationId xmlns:p14="http://schemas.microsoft.com/office/powerpoint/2010/main" val="2832005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5" name="Rectangle 51"/>
          <p:cNvSpPr/>
          <p:nvPr/>
        </p:nvSpPr>
        <p:spPr>
          <a:xfrm>
            <a:off x="5486400" y="381000"/>
            <a:ext cx="3276600" cy="646331"/>
          </a:xfrm>
          <a:prstGeom prst="rect">
            <a:avLst/>
          </a:prstGeom>
        </p:spPr>
        <p:txBody>
          <a:bodyPr wrap="square">
            <a:spAutoFit/>
          </a:bodyPr>
          <a:lstStyle/>
          <a:p>
            <a:r>
              <a:rPr lang="en-US" sz="3600" b="1" dirty="0" smtClean="0">
                <a:solidFill>
                  <a:schemeClr val="bg1"/>
                </a:solidFill>
              </a:rPr>
              <a:t>The Beginning</a:t>
            </a:r>
          </a:p>
        </p:txBody>
      </p:sp>
      <p:sp>
        <p:nvSpPr>
          <p:cNvPr id="6" name="Rectangle 27"/>
          <p:cNvSpPr/>
          <p:nvPr/>
        </p:nvSpPr>
        <p:spPr>
          <a:xfrm>
            <a:off x="555004" y="1794854"/>
            <a:ext cx="8207996" cy="2677656"/>
          </a:xfrm>
          <a:prstGeom prst="rect">
            <a:avLst/>
          </a:prstGeom>
        </p:spPr>
        <p:txBody>
          <a:bodyPr wrap="square">
            <a:spAutoFit/>
          </a:bodyPr>
          <a:lstStyle/>
          <a:p>
            <a:pPr marL="342900" indent="-342900">
              <a:buFont typeface="Arial"/>
              <a:buChar char="•"/>
            </a:pPr>
            <a:r>
              <a:rPr lang="en-US" sz="2400" b="1" dirty="0" smtClean="0">
                <a:solidFill>
                  <a:schemeClr val="bg1"/>
                </a:solidFill>
              </a:rPr>
              <a:t>Founded in 2004 by Mark Zuckerberg, a student at Harvard University</a:t>
            </a:r>
          </a:p>
          <a:p>
            <a:endParaRPr lang="en-US" sz="2400" b="1" dirty="0" smtClean="0">
              <a:solidFill>
                <a:schemeClr val="bg1"/>
              </a:solidFill>
            </a:endParaRPr>
          </a:p>
          <a:p>
            <a:pPr marL="342900" indent="-342900">
              <a:buFont typeface="Arial"/>
              <a:buChar char="•"/>
            </a:pPr>
            <a:r>
              <a:rPr lang="en-US" sz="2400" b="1" dirty="0" smtClean="0">
                <a:solidFill>
                  <a:schemeClr val="bg1"/>
                </a:solidFill>
              </a:rPr>
              <a:t>The first version of Facebook was built in two weeks</a:t>
            </a:r>
          </a:p>
          <a:p>
            <a:endParaRPr lang="en-US" sz="2400" b="1" dirty="0" smtClean="0">
              <a:solidFill>
                <a:schemeClr val="bg1"/>
              </a:solidFill>
            </a:endParaRPr>
          </a:p>
          <a:p>
            <a:pPr marL="342900" indent="-342900">
              <a:buFont typeface="Arial"/>
              <a:buChar char="•"/>
            </a:pPr>
            <a:r>
              <a:rPr lang="en-US" sz="2400" b="1" dirty="0" smtClean="0">
                <a:solidFill>
                  <a:schemeClr val="bg1"/>
                </a:solidFill>
              </a:rPr>
              <a:t>Three months later, Facebook had over 100,000 users</a:t>
            </a:r>
          </a:p>
          <a:p>
            <a:pPr lvl="0"/>
            <a:r>
              <a:rPr lang="en-US" sz="2400" b="1" dirty="0" smtClean="0">
                <a:solidFill>
                  <a:schemeClr val="bg1"/>
                </a:solidFill>
              </a:rPr>
              <a:t> </a:t>
            </a:r>
            <a:endParaRPr lang="en-US" sz="2400" b="1" dirty="0">
              <a:solidFill>
                <a:schemeClr val="bg1"/>
              </a:solidFill>
            </a:endParaRPr>
          </a:p>
        </p:txBody>
      </p:sp>
      <p:pic>
        <p:nvPicPr>
          <p:cNvPr id="7" name="Picture 15"/>
          <p:cNvPicPr>
            <a:picLocks noChangeAspect="1" noChangeArrowheads="1"/>
          </p:cNvPicPr>
          <p:nvPr/>
        </p:nvPicPr>
        <p:blipFill>
          <a:blip r:embed="rId4" cstate="print"/>
          <a:srcRect t="23045" b="35803"/>
          <a:stretch>
            <a:fillRect/>
          </a:stretch>
        </p:blipFill>
        <p:spPr bwMode="auto">
          <a:xfrm>
            <a:off x="1035111" y="4676175"/>
            <a:ext cx="6953250" cy="1905000"/>
          </a:xfrm>
          <a:prstGeom prst="rect">
            <a:avLst/>
          </a:prstGeom>
          <a:noFill/>
          <a:ln w="9525">
            <a:noFill/>
            <a:miter lim="800000"/>
            <a:headEnd/>
            <a:tailEnd/>
          </a:ln>
        </p:spPr>
      </p:pic>
    </p:spTree>
    <p:extLst>
      <p:ext uri="{BB962C8B-B14F-4D97-AF65-F5344CB8AC3E}">
        <p14:creationId xmlns:p14="http://schemas.microsoft.com/office/powerpoint/2010/main" val="2820965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706288" y="838200"/>
            <a:ext cx="3276600" cy="1232626"/>
          </a:xfrm>
          <a:prstGeom prst="rect">
            <a:avLst/>
          </a:prstGeom>
          <a:noFill/>
          <a:ln w="9525">
            <a:noFill/>
            <a:miter lim="800000"/>
            <a:headEnd/>
            <a:tailEnd/>
          </a:ln>
        </p:spPr>
      </p:pic>
      <p:sp>
        <p:nvSpPr>
          <p:cNvPr id="6" name="Rectangle 23"/>
          <p:cNvSpPr/>
          <p:nvPr/>
        </p:nvSpPr>
        <p:spPr>
          <a:xfrm>
            <a:off x="2209800" y="3352800"/>
            <a:ext cx="4742062" cy="584775"/>
          </a:xfrm>
          <a:prstGeom prst="rect">
            <a:avLst/>
          </a:prstGeom>
        </p:spPr>
        <p:txBody>
          <a:bodyPr wrap="square">
            <a:spAutoFit/>
          </a:bodyPr>
          <a:lstStyle/>
          <a:p>
            <a:r>
              <a:rPr lang="en-US" sz="3200" b="1" dirty="0" smtClean="0">
                <a:solidFill>
                  <a:schemeClr val="bg1"/>
                </a:solidFill>
              </a:rPr>
              <a:t>Fast-forward ten years…</a:t>
            </a:r>
          </a:p>
        </p:txBody>
      </p:sp>
    </p:spTree>
    <p:extLst>
      <p:ext uri="{BB962C8B-B14F-4D97-AF65-F5344CB8AC3E}">
        <p14:creationId xmlns:p14="http://schemas.microsoft.com/office/powerpoint/2010/main" val="1569711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p:nvPr/>
        </p:nvSpPr>
        <p:spPr>
          <a:xfrm>
            <a:off x="576102" y="1146591"/>
            <a:ext cx="8086035" cy="3416320"/>
          </a:xfrm>
          <a:prstGeom prst="rect">
            <a:avLst/>
          </a:prstGeom>
        </p:spPr>
        <p:txBody>
          <a:bodyPr wrap="square">
            <a:spAutoFit/>
          </a:bodyPr>
          <a:lstStyle/>
          <a:p>
            <a:pPr marL="342900" indent="-342900">
              <a:buFont typeface="Arial"/>
              <a:buChar char="•"/>
            </a:pPr>
            <a:r>
              <a:rPr lang="en-US" sz="2400" b="1" dirty="0" smtClean="0">
                <a:solidFill>
                  <a:schemeClr val="bg1"/>
                </a:solidFill>
              </a:rPr>
              <a:t>Facebook has 1.28 </a:t>
            </a:r>
            <a:r>
              <a:rPr lang="en-US" sz="2400" b="1" dirty="0">
                <a:solidFill>
                  <a:schemeClr val="bg1"/>
                </a:solidFill>
              </a:rPr>
              <a:t>b</a:t>
            </a:r>
            <a:r>
              <a:rPr lang="en-US" sz="2400" b="1" dirty="0" smtClean="0">
                <a:solidFill>
                  <a:schemeClr val="bg1"/>
                </a:solidFill>
              </a:rPr>
              <a:t>illion users (monthly </a:t>
            </a:r>
            <a:r>
              <a:rPr lang="en-US" sz="2400" b="1" i="1" dirty="0" smtClean="0">
                <a:solidFill>
                  <a:schemeClr val="bg1"/>
                </a:solidFill>
              </a:rPr>
              <a:t>active</a:t>
            </a:r>
            <a:r>
              <a:rPr lang="en-US" sz="2400" b="1" dirty="0" smtClean="0">
                <a:solidFill>
                  <a:schemeClr val="bg1"/>
                </a:solidFill>
              </a:rPr>
              <a:t>, in March 2014)</a:t>
            </a:r>
          </a:p>
          <a:p>
            <a:endParaRPr lang="en-US" sz="2400" b="1" dirty="0">
              <a:solidFill>
                <a:schemeClr val="bg1"/>
              </a:solidFill>
            </a:endParaRPr>
          </a:p>
          <a:p>
            <a:pPr marL="342900" indent="-342900">
              <a:buFont typeface="Arial"/>
              <a:buChar char="•"/>
            </a:pPr>
            <a:r>
              <a:rPr lang="en-US" sz="2400" b="1" dirty="0" smtClean="0">
                <a:solidFill>
                  <a:schemeClr val="bg1"/>
                </a:solidFill>
              </a:rPr>
              <a:t>4.5 billion Likes and Comments per day</a:t>
            </a:r>
          </a:p>
          <a:p>
            <a:endParaRPr lang="en-US" sz="2400" b="1" dirty="0">
              <a:solidFill>
                <a:schemeClr val="bg1"/>
              </a:solidFill>
            </a:endParaRPr>
          </a:p>
          <a:p>
            <a:pPr marL="342900" indent="-342900">
              <a:buFont typeface="Arial"/>
              <a:buChar char="•"/>
            </a:pPr>
            <a:r>
              <a:rPr lang="en-US" sz="2400" b="1" dirty="0" smtClean="0">
                <a:solidFill>
                  <a:schemeClr val="bg1"/>
                </a:solidFill>
              </a:rPr>
              <a:t>350 million photos uploaded per day</a:t>
            </a:r>
          </a:p>
          <a:p>
            <a:pPr marL="342900" indent="-342900">
              <a:buFont typeface="Arial"/>
              <a:buChar char="•"/>
            </a:pPr>
            <a:endParaRPr lang="en-US" sz="2400" b="1" dirty="0">
              <a:solidFill>
                <a:schemeClr val="bg1"/>
              </a:solidFill>
            </a:endParaRPr>
          </a:p>
          <a:p>
            <a:pPr marL="342900" indent="-342900">
              <a:buFont typeface="Arial"/>
              <a:buChar char="•"/>
            </a:pPr>
            <a:r>
              <a:rPr lang="en-US" sz="2400" b="1" dirty="0" smtClean="0">
                <a:solidFill>
                  <a:schemeClr val="bg1"/>
                </a:solidFill>
              </a:rPr>
              <a:t>$7.87 billion in revenue in 2013</a:t>
            </a:r>
          </a:p>
          <a:p>
            <a:pPr lvl="0"/>
            <a:r>
              <a:rPr lang="en-US" sz="2400" b="1" dirty="0" smtClean="0">
                <a:solidFill>
                  <a:schemeClr val="bg1"/>
                </a:solidFill>
              </a:rPr>
              <a:t> </a:t>
            </a:r>
            <a:endParaRPr lang="en-US" sz="2400" b="1" dirty="0">
              <a:solidFill>
                <a:schemeClr val="bg1"/>
              </a:solidFill>
            </a:endParaRPr>
          </a:p>
        </p:txBody>
      </p:sp>
      <p:pic>
        <p:nvPicPr>
          <p:cNvPr id="5" name="Picture 2"/>
          <p:cNvPicPr>
            <a:picLocks noChangeAspect="1" noChangeArrowheads="1"/>
          </p:cNvPicPr>
          <p:nvPr/>
        </p:nvPicPr>
        <p:blipFill>
          <a:blip r:embed="rId2" cstate="print"/>
          <a:srcRect t="14814" b="42386"/>
          <a:stretch>
            <a:fillRect/>
          </a:stretch>
        </p:blipFill>
        <p:spPr bwMode="auto">
          <a:xfrm>
            <a:off x="1081304" y="4724400"/>
            <a:ext cx="6953250" cy="19812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7" name="Rectangle 23"/>
          <p:cNvSpPr/>
          <p:nvPr/>
        </p:nvSpPr>
        <p:spPr>
          <a:xfrm>
            <a:off x="7365052" y="381000"/>
            <a:ext cx="1339004" cy="646331"/>
          </a:xfrm>
          <a:prstGeom prst="rect">
            <a:avLst/>
          </a:prstGeom>
        </p:spPr>
        <p:txBody>
          <a:bodyPr wrap="square">
            <a:spAutoFit/>
          </a:bodyPr>
          <a:lstStyle/>
          <a:p>
            <a:r>
              <a:rPr lang="en-US" sz="3600" b="1" dirty="0" smtClean="0">
                <a:solidFill>
                  <a:schemeClr val="bg1"/>
                </a:solidFill>
              </a:rPr>
              <a:t>Today</a:t>
            </a:r>
          </a:p>
        </p:txBody>
      </p:sp>
    </p:spTree>
    <p:extLst>
      <p:ext uri="{BB962C8B-B14F-4D97-AF65-F5344CB8AC3E}">
        <p14:creationId xmlns:p14="http://schemas.microsoft.com/office/powerpoint/2010/main" val="663496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5" name="矩形 4"/>
          <p:cNvSpPr/>
          <p:nvPr/>
        </p:nvSpPr>
        <p:spPr>
          <a:xfrm>
            <a:off x="264646" y="1599217"/>
            <a:ext cx="8457047" cy="2308324"/>
          </a:xfrm>
          <a:prstGeom prst="rect">
            <a:avLst/>
          </a:prstGeom>
        </p:spPr>
        <p:txBody>
          <a:bodyPr wrap="square">
            <a:spAutoFit/>
          </a:bodyPr>
          <a:lstStyle/>
          <a:p>
            <a:pPr marL="285750" indent="-285750">
              <a:buFont typeface="Arial"/>
              <a:buChar char="•"/>
            </a:pPr>
            <a:r>
              <a:rPr lang="en-US" altLang="zh-CN" sz="2400" b="1" dirty="0" smtClean="0">
                <a:solidFill>
                  <a:schemeClr val="bg1"/>
                </a:solidFill>
              </a:rPr>
              <a:t>It is making the world more open and connected</a:t>
            </a:r>
          </a:p>
          <a:p>
            <a:endParaRPr lang="en-US" altLang="zh-CN" sz="2400" b="1" dirty="0" smtClean="0">
              <a:solidFill>
                <a:schemeClr val="bg1"/>
              </a:solidFill>
            </a:endParaRPr>
          </a:p>
          <a:p>
            <a:pPr marL="285750" indent="-285750">
              <a:buFont typeface="Arial"/>
              <a:buChar char="•"/>
            </a:pPr>
            <a:r>
              <a:rPr lang="en-US" altLang="zh-CN" sz="2400" b="1" dirty="0" smtClean="0">
                <a:solidFill>
                  <a:schemeClr val="bg1"/>
                </a:solidFill>
              </a:rPr>
              <a:t>It is not just a social network – it is positioning itself as the foundation of the </a:t>
            </a:r>
            <a:r>
              <a:rPr lang="en-US" altLang="zh-CN" sz="2400" b="1" i="1" dirty="0" smtClean="0">
                <a:solidFill>
                  <a:schemeClr val="bg1"/>
                </a:solidFill>
              </a:rPr>
              <a:t>entire</a:t>
            </a:r>
            <a:r>
              <a:rPr lang="en-US" altLang="zh-CN" sz="2400" b="1" dirty="0" smtClean="0">
                <a:solidFill>
                  <a:schemeClr val="bg1"/>
                </a:solidFill>
              </a:rPr>
              <a:t> social web</a:t>
            </a:r>
          </a:p>
          <a:p>
            <a:pPr marL="285750" indent="-285750">
              <a:buFont typeface="Arial"/>
              <a:buChar char="•"/>
            </a:pPr>
            <a:endParaRPr lang="en-US" altLang="zh-CN" sz="2400" b="1" dirty="0">
              <a:solidFill>
                <a:schemeClr val="bg1"/>
              </a:solidFill>
            </a:endParaRPr>
          </a:p>
          <a:p>
            <a:pPr marL="285750" indent="-285750">
              <a:buFont typeface="Arial"/>
              <a:buChar char="•"/>
            </a:pPr>
            <a:endParaRPr lang="en-US" altLang="zh-CN" sz="2400" b="1" dirty="0" smtClean="0">
              <a:solidFill>
                <a:schemeClr val="bg1"/>
              </a:solidFill>
            </a:endParaRPr>
          </a:p>
        </p:txBody>
      </p:sp>
      <p:pic>
        <p:nvPicPr>
          <p:cNvPr id="6" name="Picture 2"/>
          <p:cNvPicPr>
            <a:picLocks noChangeAspect="1" noChangeArrowheads="1"/>
          </p:cNvPicPr>
          <p:nvPr/>
        </p:nvPicPr>
        <p:blipFill>
          <a:blip r:embed="rId4" cstate="print"/>
          <a:srcRect t="41599" b="18726"/>
          <a:stretch>
            <a:fillRect/>
          </a:stretch>
        </p:blipFill>
        <p:spPr bwMode="auto">
          <a:xfrm>
            <a:off x="152400" y="4348480"/>
            <a:ext cx="8839200" cy="2357120"/>
          </a:xfrm>
          <a:prstGeom prst="rect">
            <a:avLst/>
          </a:prstGeom>
          <a:noFill/>
          <a:ln w="9525">
            <a:noFill/>
            <a:miter lim="800000"/>
            <a:headEnd/>
            <a:tailEnd/>
          </a:ln>
        </p:spPr>
      </p:pic>
    </p:spTree>
    <p:extLst>
      <p:ext uri="{BB962C8B-B14F-4D97-AF65-F5344CB8AC3E}">
        <p14:creationId xmlns:p14="http://schemas.microsoft.com/office/powerpoint/2010/main" val="1480589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5" name="Rectangle 23"/>
          <p:cNvSpPr/>
          <p:nvPr/>
        </p:nvSpPr>
        <p:spPr>
          <a:xfrm>
            <a:off x="5121255" y="381000"/>
            <a:ext cx="3582801" cy="646331"/>
          </a:xfrm>
          <a:prstGeom prst="rect">
            <a:avLst/>
          </a:prstGeom>
        </p:spPr>
        <p:txBody>
          <a:bodyPr wrap="square">
            <a:spAutoFit/>
          </a:bodyPr>
          <a:lstStyle/>
          <a:p>
            <a:r>
              <a:rPr lang="en-US" sz="3600" b="1" dirty="0" smtClean="0">
                <a:solidFill>
                  <a:schemeClr val="bg1"/>
                </a:solidFill>
              </a:rPr>
              <a:t>Secrets to success</a:t>
            </a:r>
          </a:p>
        </p:txBody>
      </p:sp>
      <p:sp>
        <p:nvSpPr>
          <p:cNvPr id="6" name="Rectangle 27"/>
          <p:cNvSpPr/>
          <p:nvPr/>
        </p:nvSpPr>
        <p:spPr>
          <a:xfrm>
            <a:off x="256327" y="3031389"/>
            <a:ext cx="8086035" cy="830997"/>
          </a:xfrm>
          <a:prstGeom prst="rect">
            <a:avLst/>
          </a:prstGeom>
        </p:spPr>
        <p:txBody>
          <a:bodyPr wrap="square">
            <a:spAutoFit/>
          </a:bodyPr>
          <a:lstStyle/>
          <a:p>
            <a:r>
              <a:rPr lang="en-US" sz="4800" b="1" dirty="0" smtClean="0">
                <a:solidFill>
                  <a:schemeClr val="bg1"/>
                </a:solidFill>
              </a:rPr>
              <a:t>Move fast</a:t>
            </a:r>
          </a:p>
        </p:txBody>
      </p:sp>
      <p:pic>
        <p:nvPicPr>
          <p:cNvPr id="7" name="图片 6"/>
          <p:cNvPicPr>
            <a:picLocks noChangeAspect="1"/>
          </p:cNvPicPr>
          <p:nvPr/>
        </p:nvPicPr>
        <p:blipFill>
          <a:blip r:embed="rId4"/>
          <a:stretch>
            <a:fillRect/>
          </a:stretch>
        </p:blipFill>
        <p:spPr>
          <a:xfrm>
            <a:off x="4565650" y="2081596"/>
            <a:ext cx="4025900" cy="3009900"/>
          </a:xfrm>
          <a:prstGeom prst="rect">
            <a:avLst/>
          </a:prstGeom>
        </p:spPr>
      </p:pic>
    </p:spTree>
    <p:extLst>
      <p:ext uri="{BB962C8B-B14F-4D97-AF65-F5344CB8AC3E}">
        <p14:creationId xmlns:p14="http://schemas.microsoft.com/office/powerpoint/2010/main" val="3685719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5" name="Rectangle 23"/>
          <p:cNvSpPr/>
          <p:nvPr/>
        </p:nvSpPr>
        <p:spPr>
          <a:xfrm>
            <a:off x="5121255" y="381000"/>
            <a:ext cx="3582801" cy="646331"/>
          </a:xfrm>
          <a:prstGeom prst="rect">
            <a:avLst/>
          </a:prstGeom>
        </p:spPr>
        <p:txBody>
          <a:bodyPr wrap="square">
            <a:spAutoFit/>
          </a:bodyPr>
          <a:lstStyle/>
          <a:p>
            <a:r>
              <a:rPr lang="en-US" sz="3600" b="1" dirty="0" smtClean="0">
                <a:solidFill>
                  <a:schemeClr val="bg1"/>
                </a:solidFill>
              </a:rPr>
              <a:t>Secrets to success</a:t>
            </a:r>
          </a:p>
        </p:txBody>
      </p:sp>
      <p:sp>
        <p:nvSpPr>
          <p:cNvPr id="6" name="Rectangle 27"/>
          <p:cNvSpPr/>
          <p:nvPr/>
        </p:nvSpPr>
        <p:spPr>
          <a:xfrm>
            <a:off x="235842" y="3031389"/>
            <a:ext cx="8086035" cy="830997"/>
          </a:xfrm>
          <a:prstGeom prst="rect">
            <a:avLst/>
          </a:prstGeom>
        </p:spPr>
        <p:txBody>
          <a:bodyPr wrap="square">
            <a:spAutoFit/>
          </a:bodyPr>
          <a:lstStyle/>
          <a:p>
            <a:r>
              <a:rPr lang="en-US" sz="4800" b="1" dirty="0" smtClean="0">
                <a:solidFill>
                  <a:schemeClr val="bg1"/>
                </a:solidFill>
              </a:rPr>
              <a:t>Keep it simple</a:t>
            </a:r>
          </a:p>
        </p:txBody>
      </p:sp>
      <p:pic>
        <p:nvPicPr>
          <p:cNvPr id="7" name="图片 6"/>
          <p:cNvPicPr>
            <a:picLocks noChangeAspect="1"/>
          </p:cNvPicPr>
          <p:nvPr/>
        </p:nvPicPr>
        <p:blipFill>
          <a:blip r:embed="rId4"/>
          <a:stretch>
            <a:fillRect/>
          </a:stretch>
        </p:blipFill>
        <p:spPr>
          <a:xfrm>
            <a:off x="4609130" y="1990211"/>
            <a:ext cx="4411960" cy="2932951"/>
          </a:xfrm>
          <a:prstGeom prst="rect">
            <a:avLst/>
          </a:prstGeom>
        </p:spPr>
      </p:pic>
    </p:spTree>
    <p:extLst>
      <p:ext uri="{BB962C8B-B14F-4D97-AF65-F5344CB8AC3E}">
        <p14:creationId xmlns:p14="http://schemas.microsoft.com/office/powerpoint/2010/main" val="74506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5" name="Rectangle 23"/>
          <p:cNvSpPr/>
          <p:nvPr/>
        </p:nvSpPr>
        <p:spPr>
          <a:xfrm>
            <a:off x="5121255" y="381000"/>
            <a:ext cx="3582801" cy="646331"/>
          </a:xfrm>
          <a:prstGeom prst="rect">
            <a:avLst/>
          </a:prstGeom>
        </p:spPr>
        <p:txBody>
          <a:bodyPr wrap="square">
            <a:spAutoFit/>
          </a:bodyPr>
          <a:lstStyle/>
          <a:p>
            <a:r>
              <a:rPr lang="en-US" sz="3600" b="1" dirty="0" smtClean="0">
                <a:solidFill>
                  <a:schemeClr val="bg1"/>
                </a:solidFill>
              </a:rPr>
              <a:t>Secrets to success</a:t>
            </a:r>
          </a:p>
        </p:txBody>
      </p:sp>
      <p:sp>
        <p:nvSpPr>
          <p:cNvPr id="6" name="Rectangle 27"/>
          <p:cNvSpPr/>
          <p:nvPr/>
        </p:nvSpPr>
        <p:spPr>
          <a:xfrm>
            <a:off x="215357" y="3031389"/>
            <a:ext cx="8086035" cy="830997"/>
          </a:xfrm>
          <a:prstGeom prst="rect">
            <a:avLst/>
          </a:prstGeom>
        </p:spPr>
        <p:txBody>
          <a:bodyPr wrap="square">
            <a:spAutoFit/>
          </a:bodyPr>
          <a:lstStyle/>
          <a:p>
            <a:r>
              <a:rPr lang="en-US" sz="4800" b="1" dirty="0" smtClean="0">
                <a:solidFill>
                  <a:schemeClr val="bg1"/>
                </a:solidFill>
              </a:rPr>
              <a:t>Focus on product</a:t>
            </a:r>
          </a:p>
        </p:txBody>
      </p:sp>
      <p:pic>
        <p:nvPicPr>
          <p:cNvPr id="2" name="图片 1"/>
          <p:cNvPicPr>
            <a:picLocks noChangeAspect="1"/>
          </p:cNvPicPr>
          <p:nvPr/>
        </p:nvPicPr>
        <p:blipFill>
          <a:blip r:embed="rId4"/>
          <a:stretch>
            <a:fillRect/>
          </a:stretch>
        </p:blipFill>
        <p:spPr>
          <a:xfrm>
            <a:off x="4813980" y="1544487"/>
            <a:ext cx="4166140" cy="3810000"/>
          </a:xfrm>
          <a:prstGeom prst="rect">
            <a:avLst/>
          </a:prstGeom>
        </p:spPr>
      </p:pic>
    </p:spTree>
    <p:extLst>
      <p:ext uri="{BB962C8B-B14F-4D97-AF65-F5344CB8AC3E}">
        <p14:creationId xmlns:p14="http://schemas.microsoft.com/office/powerpoint/2010/main" val="1457581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3276600" cy="1232626"/>
          </a:xfrm>
          <a:prstGeom prst="rect">
            <a:avLst/>
          </a:prstGeom>
          <a:noFill/>
          <a:ln w="9525">
            <a:noFill/>
            <a:miter lim="800000"/>
            <a:headEnd/>
            <a:tailEnd/>
          </a:ln>
        </p:spPr>
      </p:pic>
      <p:sp>
        <p:nvSpPr>
          <p:cNvPr id="5" name="矩形 4"/>
          <p:cNvSpPr/>
          <p:nvPr/>
        </p:nvSpPr>
        <p:spPr>
          <a:xfrm>
            <a:off x="264646" y="1599217"/>
            <a:ext cx="7686720" cy="1938992"/>
          </a:xfrm>
          <a:prstGeom prst="rect">
            <a:avLst/>
          </a:prstGeom>
        </p:spPr>
        <p:txBody>
          <a:bodyPr wrap="none">
            <a:spAutoFit/>
          </a:bodyPr>
          <a:lstStyle/>
          <a:p>
            <a:pPr marL="285750" indent="-285750">
              <a:buFont typeface="Arial"/>
              <a:buChar char="•"/>
            </a:pPr>
            <a:r>
              <a:rPr lang="en-US" altLang="zh-CN" sz="2400" b="1" dirty="0" smtClean="0">
                <a:solidFill>
                  <a:srgbClr val="FFFFFF"/>
                </a:solidFill>
              </a:rPr>
              <a:t>Innovation</a:t>
            </a:r>
          </a:p>
          <a:p>
            <a:pPr marL="742950" lvl="1" indent="-285750">
              <a:buFont typeface="Arial"/>
              <a:buChar char="•"/>
            </a:pPr>
            <a:r>
              <a:rPr lang="en-US" altLang="zh-CN" sz="2400" b="1" dirty="0" smtClean="0">
                <a:solidFill>
                  <a:srgbClr val="FFFFFF"/>
                </a:solidFill>
              </a:rPr>
              <a:t>The more users you have, the harder it is to innovate</a:t>
            </a:r>
          </a:p>
          <a:p>
            <a:pPr marL="742950" lvl="1" indent="-285750">
              <a:buFont typeface="Arial"/>
              <a:buChar char="•"/>
            </a:pPr>
            <a:r>
              <a:rPr lang="en-US" altLang="zh-CN" sz="2400" b="1" dirty="0" smtClean="0">
                <a:solidFill>
                  <a:srgbClr val="FFFFFF"/>
                </a:solidFill>
              </a:rPr>
              <a:t>Facebook spent huge money buying upstarts.</a:t>
            </a:r>
          </a:p>
          <a:p>
            <a:pPr marL="742950" lvl="1" indent="-285750">
              <a:buFont typeface="Arial"/>
              <a:buChar char="•"/>
            </a:pPr>
            <a:r>
              <a:rPr lang="en-US" altLang="zh-CN" sz="2400" b="1" dirty="0" smtClean="0">
                <a:solidFill>
                  <a:srgbClr val="FFFFFF"/>
                </a:solidFill>
              </a:rPr>
              <a:t>Creative labs</a:t>
            </a:r>
            <a:endParaRPr lang="en-US" altLang="zh-CN" sz="2400" b="1" dirty="0">
              <a:solidFill>
                <a:srgbClr val="FFFFFF"/>
              </a:solidFill>
            </a:endParaRPr>
          </a:p>
          <a:p>
            <a:pPr marL="342900" indent="-342900">
              <a:buFont typeface="Arial"/>
              <a:buChar char="•"/>
            </a:pPr>
            <a:r>
              <a:rPr lang="en-US" altLang="zh-CN" sz="2400" b="1" dirty="0" smtClean="0">
                <a:solidFill>
                  <a:srgbClr val="FFFFFF"/>
                </a:solidFill>
              </a:rPr>
              <a:t>Young users are leaving</a:t>
            </a:r>
          </a:p>
        </p:txBody>
      </p:sp>
      <p:pic>
        <p:nvPicPr>
          <p:cNvPr id="6" name="Picture 2"/>
          <p:cNvPicPr>
            <a:picLocks noChangeAspect="1" noChangeArrowheads="1"/>
          </p:cNvPicPr>
          <p:nvPr/>
        </p:nvPicPr>
        <p:blipFill>
          <a:blip r:embed="rId4" cstate="print"/>
          <a:srcRect t="20066" b="41250"/>
          <a:stretch>
            <a:fillRect/>
          </a:stretch>
        </p:blipFill>
        <p:spPr bwMode="auto">
          <a:xfrm>
            <a:off x="228600" y="4419600"/>
            <a:ext cx="8686800" cy="2240280"/>
          </a:xfrm>
          <a:prstGeom prst="rect">
            <a:avLst/>
          </a:prstGeom>
          <a:noFill/>
          <a:ln w="9525">
            <a:noFill/>
            <a:miter lim="800000"/>
            <a:headEnd/>
            <a:tailEnd/>
          </a:ln>
        </p:spPr>
      </p:pic>
      <p:sp>
        <p:nvSpPr>
          <p:cNvPr id="7" name="Rectangle 23"/>
          <p:cNvSpPr/>
          <p:nvPr/>
        </p:nvSpPr>
        <p:spPr>
          <a:xfrm>
            <a:off x="7365052" y="381000"/>
            <a:ext cx="1339004" cy="646331"/>
          </a:xfrm>
          <a:prstGeom prst="rect">
            <a:avLst/>
          </a:prstGeom>
        </p:spPr>
        <p:txBody>
          <a:bodyPr wrap="square">
            <a:spAutoFit/>
          </a:bodyPr>
          <a:lstStyle/>
          <a:p>
            <a:r>
              <a:rPr lang="en-US" sz="3600" b="1" dirty="0" smtClean="0">
                <a:solidFill>
                  <a:schemeClr val="bg1"/>
                </a:solidFill>
              </a:rPr>
              <a:t>Issues</a:t>
            </a:r>
          </a:p>
        </p:txBody>
      </p:sp>
    </p:spTree>
    <p:extLst>
      <p:ext uri="{BB962C8B-B14F-4D97-AF65-F5344CB8AC3E}">
        <p14:creationId xmlns:p14="http://schemas.microsoft.com/office/powerpoint/2010/main" val="4042904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1046</TotalTime>
  <Words>932</Words>
  <Application>Microsoft Macintosh PowerPoint</Application>
  <PresentationFormat>全屏显示(4:3)</PresentationFormat>
  <Paragraphs>77</Paragraphs>
  <Slides>13</Slides>
  <Notes>9</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William Song</dc:creator>
  <cp:lastModifiedBy>William Song</cp:lastModifiedBy>
  <cp:revision>17</cp:revision>
  <dcterms:created xsi:type="dcterms:W3CDTF">2014-07-31T03:52:49Z</dcterms:created>
  <dcterms:modified xsi:type="dcterms:W3CDTF">2014-07-31T21:21:35Z</dcterms:modified>
</cp:coreProperties>
</file>