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412" r:id="rId3"/>
    <p:sldId id="413" r:id="rId4"/>
    <p:sldId id="414" r:id="rId5"/>
    <p:sldId id="415" r:id="rId6"/>
    <p:sldId id="416" r:id="rId7"/>
    <p:sldId id="417" r:id="rId8"/>
    <p:sldId id="41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448"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3A902-3170-46B1-8237-82A0F92F370D}" type="datetimeFigureOut">
              <a:rPr lang="en-US" smtClean="0"/>
              <a:t>7/30/14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9CDCB6-18AB-4D88-8B72-630C9E076BFE}" type="slidenum">
              <a:rPr lang="en-US" smtClean="0"/>
              <a:t>‹#›</a:t>
            </a:fld>
            <a:endParaRPr lang="en-US"/>
          </a:p>
        </p:txBody>
      </p:sp>
    </p:spTree>
    <p:extLst>
      <p:ext uri="{BB962C8B-B14F-4D97-AF65-F5344CB8AC3E}">
        <p14:creationId xmlns:p14="http://schemas.microsoft.com/office/powerpoint/2010/main" val="966540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43B92-3F08-4215-80D6-7FC745CD1263}" type="datetimeFigureOut">
              <a:rPr lang="en-US" smtClean="0"/>
              <a:t>7/30/14</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21FE3-2A87-4007-AE7E-FA43C37B4BA8}" type="slidenum">
              <a:rPr lang="en-US" smtClean="0"/>
              <a:t>‹#›</a:t>
            </a:fld>
            <a:endParaRPr lang="en-US"/>
          </a:p>
        </p:txBody>
      </p:sp>
    </p:spTree>
    <p:extLst>
      <p:ext uri="{BB962C8B-B14F-4D97-AF65-F5344CB8AC3E}">
        <p14:creationId xmlns:p14="http://schemas.microsoft.com/office/powerpoint/2010/main" val="18212993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C921FE3-2A87-4007-AE7E-FA43C37B4BA8}" type="slidenum">
              <a:rPr lang="en-US" smtClean="0"/>
              <a:t>2</a:t>
            </a:fld>
            <a:endParaRPr lang="en-US"/>
          </a:p>
        </p:txBody>
      </p:sp>
    </p:spTree>
    <p:extLst>
      <p:ext uri="{BB962C8B-B14F-4D97-AF65-F5344CB8AC3E}">
        <p14:creationId xmlns:p14="http://schemas.microsoft.com/office/powerpoint/2010/main" val="2019109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The company which some time ago used to be the market leader has seen its global market share to just three per cent. Nokia, which overtook Motorola in 1998 to take the crown of biggest phone manufacturer of world, lost its prestigious crown after struggling for last 3 years. </a:t>
            </a:r>
            <a:endParaRPr kumimoji="1" lang="zh-CN" altLang="en-US" dirty="0"/>
          </a:p>
        </p:txBody>
      </p:sp>
      <p:sp>
        <p:nvSpPr>
          <p:cNvPr id="4" name="幻灯片编号占位符 3"/>
          <p:cNvSpPr>
            <a:spLocks noGrp="1"/>
          </p:cNvSpPr>
          <p:nvPr>
            <p:ph type="sldNum" sz="quarter" idx="10"/>
          </p:nvPr>
        </p:nvSpPr>
        <p:spPr/>
        <p:txBody>
          <a:bodyPr/>
          <a:lstStyle/>
          <a:p>
            <a:fld id="{EC921FE3-2A87-4007-AE7E-FA43C37B4BA8}" type="slidenum">
              <a:rPr lang="en-US" smtClean="0"/>
              <a:t>3</a:t>
            </a:fld>
            <a:endParaRPr lang="en-US"/>
          </a:p>
        </p:txBody>
      </p:sp>
    </p:spTree>
    <p:extLst>
      <p:ext uri="{BB962C8B-B14F-4D97-AF65-F5344CB8AC3E}">
        <p14:creationId xmlns:p14="http://schemas.microsoft.com/office/powerpoint/2010/main" val="201910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smtClean="0">
                <a:solidFill>
                  <a:schemeClr val="tx1"/>
                </a:solidFill>
                <a:latin typeface="+mn-lt"/>
                <a:ea typeface="+mn-ea"/>
                <a:cs typeface="+mn-cs"/>
              </a:rPr>
              <a:t>Nokia launched its Symbian 60 series in year 2002 which initially had a good market response but with the introduction of Apple </a:t>
            </a:r>
            <a:r>
              <a:rPr lang="en-US" altLang="zh-CN" sz="1200" b="1" kern="1200" dirty="0" err="1" smtClean="0">
                <a:solidFill>
                  <a:schemeClr val="tx1"/>
                </a:solidFill>
                <a:latin typeface="+mn-lt"/>
                <a:ea typeface="+mn-ea"/>
                <a:cs typeface="+mn-cs"/>
              </a:rPr>
              <a:t>iOS</a:t>
            </a:r>
            <a:r>
              <a:rPr lang="en-US" altLang="zh-CN" sz="1200" b="1" kern="1200" dirty="0" smtClean="0">
                <a:solidFill>
                  <a:schemeClr val="tx1"/>
                </a:solidFill>
                <a:latin typeface="+mn-lt"/>
                <a:ea typeface="+mn-ea"/>
                <a:cs typeface="+mn-cs"/>
              </a:rPr>
              <a:t> in 2007 and Android in 2008, the OS race was completely taken over by the two giants. The reasons for collapse of Symbian OS is lack of applications and UI (User Interface). After facing competition from </a:t>
            </a:r>
            <a:r>
              <a:rPr lang="en-US" altLang="zh-CN" sz="1200" b="1" kern="1200" dirty="0" err="1" smtClean="0">
                <a:solidFill>
                  <a:schemeClr val="tx1"/>
                </a:solidFill>
                <a:latin typeface="+mn-lt"/>
                <a:ea typeface="+mn-ea"/>
                <a:cs typeface="+mn-cs"/>
              </a:rPr>
              <a:t>iOS</a:t>
            </a:r>
            <a:r>
              <a:rPr lang="en-US" altLang="zh-CN" sz="1200" b="1" kern="1200" dirty="0" smtClean="0">
                <a:solidFill>
                  <a:schemeClr val="tx1"/>
                </a:solidFill>
                <a:latin typeface="+mn-lt"/>
                <a:ea typeface="+mn-ea"/>
                <a:cs typeface="+mn-cs"/>
              </a:rPr>
              <a:t> and Android, Nokia continuously tried to improve their Symbian OS but it was mostly following the UI of Android and </a:t>
            </a:r>
            <a:r>
              <a:rPr lang="en-US" altLang="zh-CN" sz="1200" b="1" kern="1200" dirty="0" err="1" smtClean="0">
                <a:solidFill>
                  <a:schemeClr val="tx1"/>
                </a:solidFill>
                <a:latin typeface="+mn-lt"/>
                <a:ea typeface="+mn-ea"/>
                <a:cs typeface="+mn-cs"/>
              </a:rPr>
              <a:t>iOS</a:t>
            </a:r>
            <a:r>
              <a:rPr lang="en-US" altLang="zh-CN" sz="1200" b="1" kern="1200" dirty="0" smtClean="0">
                <a:solidFill>
                  <a:schemeClr val="tx1"/>
                </a:solidFill>
                <a:latin typeface="+mn-lt"/>
                <a:ea typeface="+mn-ea"/>
                <a:cs typeface="+mn-cs"/>
              </a:rPr>
              <a:t> and was not creating something unique. Secondly, the company failed to look into the need of available applications in gaining market share.</a:t>
            </a:r>
          </a:p>
          <a:p>
            <a:r>
              <a:rPr lang="en-US" altLang="zh-CN" sz="1200" b="1" kern="1200" dirty="0" smtClean="0">
                <a:solidFill>
                  <a:schemeClr val="tx1"/>
                </a:solidFill>
                <a:latin typeface="+mn-lt"/>
                <a:ea typeface="+mn-ea"/>
                <a:cs typeface="+mn-cs"/>
              </a:rPr>
              <a:t>Finally when the tide turned against the company, the company made the biggest mistake to take a leap of faith in Windows in 2011. At that point of time, the company already was in declining condition and trusting Windows which was new in the field to regain its status was the biggest mistake the company made.</a:t>
            </a:r>
          </a:p>
          <a:p>
            <a:r>
              <a:rPr lang="en-US" altLang="zh-CN" sz="1200" b="1" kern="1200" dirty="0" err="1" smtClean="0">
                <a:solidFill>
                  <a:schemeClr val="tx1"/>
                </a:solidFill>
                <a:latin typeface="+mn-lt"/>
                <a:ea typeface="+mn-ea"/>
                <a:cs typeface="+mn-cs"/>
              </a:rPr>
              <a:t>Lumia</a:t>
            </a:r>
            <a:r>
              <a:rPr lang="en-US" altLang="zh-CN" sz="1200" b="1" kern="1200" dirty="0" smtClean="0">
                <a:solidFill>
                  <a:schemeClr val="tx1"/>
                </a:solidFill>
                <a:latin typeface="+mn-lt"/>
                <a:ea typeface="+mn-ea"/>
                <a:cs typeface="+mn-cs"/>
              </a:rPr>
              <a:t> series could have been a hit for the company had they launched on the Android platform. All these phones which the company launched were comparable to other competitor devices but OS was the problem which lead to ultimate collapse of company.</a:t>
            </a:r>
          </a:p>
          <a:p>
            <a:r>
              <a:rPr lang="en-US" altLang="zh-CN" sz="1200" b="1" kern="1200" dirty="0" smtClean="0">
                <a:solidFill>
                  <a:schemeClr val="tx1"/>
                </a:solidFill>
                <a:latin typeface="+mn-lt"/>
                <a:ea typeface="+mn-ea"/>
                <a:cs typeface="+mn-cs"/>
              </a:rPr>
              <a:t>Below are statistics of how the different OS contributed to smartphone sales in USA.</a:t>
            </a:r>
            <a:endParaRPr kumimoji="1" lang="zh-CN" altLang="en-US" dirty="0"/>
          </a:p>
        </p:txBody>
      </p:sp>
      <p:sp>
        <p:nvSpPr>
          <p:cNvPr id="4" name="幻灯片编号占位符 3"/>
          <p:cNvSpPr>
            <a:spLocks noGrp="1"/>
          </p:cNvSpPr>
          <p:nvPr>
            <p:ph type="sldNum" sz="quarter" idx="10"/>
          </p:nvPr>
        </p:nvSpPr>
        <p:spPr/>
        <p:txBody>
          <a:bodyPr/>
          <a:lstStyle/>
          <a:p>
            <a:fld id="{EC921FE3-2A87-4007-AE7E-FA43C37B4BA8}" type="slidenum">
              <a:rPr lang="en-US" smtClean="0"/>
              <a:t>4</a:t>
            </a:fld>
            <a:endParaRPr lang="en-US"/>
          </a:p>
        </p:txBody>
      </p:sp>
    </p:spTree>
    <p:extLst>
      <p:ext uri="{BB962C8B-B14F-4D97-AF65-F5344CB8AC3E}">
        <p14:creationId xmlns:p14="http://schemas.microsoft.com/office/powerpoint/2010/main" val="201910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kern="1200" dirty="0" smtClean="0">
                <a:solidFill>
                  <a:schemeClr val="tx1"/>
                </a:solidFill>
                <a:effectLst/>
                <a:latin typeface="+mn-lt"/>
                <a:ea typeface="+mn-ea"/>
                <a:cs typeface="+mn-cs"/>
              </a:rPr>
              <a:t>Stiff competition from Samsung and Apple, and lack on focus on innovation was the second big reason of collapse. Even if users could ignore the OS, the the hardware features which Nokia was rolling out were quiet late as compared its major competitors Samsung and Apple. Nokia seemed to be lagging in the race. Where Samsung from nowhere entered the race and focused on innovation as its core competence to gain the market share, Nokia was very late to realize this fact. Samsung did everything right to focus solely on product innovation and started competing with Apple in all product lines from smartphones to tablets, but Nokia failed to develop a focused device strategy.</a:t>
            </a:r>
          </a:p>
          <a:p>
            <a:pPr fontAlgn="base"/>
            <a:r>
              <a:rPr lang="en-US" altLang="zh-CN" sz="1200" kern="1200" dirty="0" smtClean="0">
                <a:solidFill>
                  <a:schemeClr val="tx1"/>
                </a:solidFill>
                <a:effectLst/>
                <a:latin typeface="+mn-lt"/>
                <a:ea typeface="+mn-ea"/>
                <a:cs typeface="+mn-cs"/>
              </a:rPr>
              <a:t>Below is the diagram showing how sales dipped from Q4 in 2010 to Q4 in 2012.</a:t>
            </a:r>
          </a:p>
          <a:p>
            <a:endParaRPr kumimoji="1" lang="zh-CN" altLang="en-US" dirty="0"/>
          </a:p>
        </p:txBody>
      </p:sp>
      <p:sp>
        <p:nvSpPr>
          <p:cNvPr id="4" name="幻灯片编号占位符 3"/>
          <p:cNvSpPr>
            <a:spLocks noGrp="1"/>
          </p:cNvSpPr>
          <p:nvPr>
            <p:ph type="sldNum" sz="quarter" idx="10"/>
          </p:nvPr>
        </p:nvSpPr>
        <p:spPr/>
        <p:txBody>
          <a:bodyPr/>
          <a:lstStyle/>
          <a:p>
            <a:fld id="{EC921FE3-2A87-4007-AE7E-FA43C37B4BA8}" type="slidenum">
              <a:rPr lang="en-US" smtClean="0"/>
              <a:t>5</a:t>
            </a:fld>
            <a:endParaRPr lang="en-US"/>
          </a:p>
        </p:txBody>
      </p:sp>
    </p:spTree>
    <p:extLst>
      <p:ext uri="{BB962C8B-B14F-4D97-AF65-F5344CB8AC3E}">
        <p14:creationId xmlns:p14="http://schemas.microsoft.com/office/powerpoint/2010/main" val="201910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Nokia not only failed to realize competition from Apple, Samsung, Sony, Blackberry in high end smartphones, they also failed to notice the stiff competition in the lower segments of phones. Where Nokia was loosing charm in high end phones, the competition from </a:t>
            </a:r>
            <a:r>
              <a:rPr lang="en-US" altLang="zh-CN" sz="1200" kern="1200" dirty="0" err="1" smtClean="0">
                <a:solidFill>
                  <a:schemeClr val="tx1"/>
                </a:solidFill>
                <a:effectLst/>
                <a:latin typeface="+mn-lt"/>
                <a:ea typeface="+mn-ea"/>
                <a:cs typeface="+mn-cs"/>
              </a:rPr>
              <a:t>Micromax</a:t>
            </a:r>
            <a:r>
              <a:rPr lang="en-US" altLang="zh-CN" sz="1200" kern="1200" dirty="0" smtClean="0">
                <a:solidFill>
                  <a:schemeClr val="tx1"/>
                </a:solidFill>
                <a:effectLst/>
                <a:latin typeface="+mn-lt"/>
                <a:ea typeface="+mn-ea"/>
                <a:cs typeface="+mn-cs"/>
              </a:rPr>
              <a:t>, HTC, Huawei and ZTE squeezed the company’s market share in lower segment too. This led to double trouble for the company. The company which used to have epic models like Nokia 1100 suddenly started losing at lower ends too. Very lately company realized this thing and launched their </a:t>
            </a:r>
            <a:r>
              <a:rPr lang="en-US" altLang="zh-CN" sz="1200" kern="1200" dirty="0" err="1" smtClean="0">
                <a:solidFill>
                  <a:schemeClr val="tx1"/>
                </a:solidFill>
                <a:effectLst/>
                <a:latin typeface="+mn-lt"/>
                <a:ea typeface="+mn-ea"/>
                <a:cs typeface="+mn-cs"/>
              </a:rPr>
              <a:t>Asha</a:t>
            </a:r>
            <a:r>
              <a:rPr lang="en-US" altLang="zh-CN" sz="1200" kern="1200" dirty="0" smtClean="0">
                <a:solidFill>
                  <a:schemeClr val="tx1"/>
                </a:solidFill>
                <a:effectLst/>
                <a:latin typeface="+mn-lt"/>
                <a:ea typeface="+mn-ea"/>
                <a:cs typeface="+mn-cs"/>
              </a:rPr>
              <a:t> series but by that time they had already lost the game.</a:t>
            </a:r>
          </a:p>
          <a:p>
            <a:endParaRPr kumimoji="1" lang="en-US" altLang="zh-CN" dirty="0" smtClean="0"/>
          </a:p>
          <a:p>
            <a:pPr fontAlgn="base"/>
            <a:r>
              <a:rPr lang="en-US" altLang="zh-CN" sz="1200" kern="1200" dirty="0" smtClean="0">
                <a:solidFill>
                  <a:schemeClr val="tx1"/>
                </a:solidFill>
                <a:effectLst/>
                <a:latin typeface="+mn-lt"/>
                <a:ea typeface="+mn-ea"/>
                <a:cs typeface="+mn-cs"/>
              </a:rPr>
              <a:t>Apple was the first phone to use the strategy of umbrella branding using iPhone as an umbrella brand and then building subsequent models each year. Samsung was quick in identifying this concept and they started building their high end phones with Galaxy S series.</a:t>
            </a:r>
          </a:p>
          <a:p>
            <a:pPr fontAlgn="base"/>
            <a:r>
              <a:rPr lang="en-US" altLang="zh-CN" sz="1200" kern="1200" dirty="0" smtClean="0">
                <a:solidFill>
                  <a:schemeClr val="tx1"/>
                </a:solidFill>
                <a:effectLst/>
                <a:latin typeface="+mn-lt"/>
                <a:ea typeface="+mn-ea"/>
                <a:cs typeface="+mn-cs"/>
              </a:rPr>
              <a:t>Nokia on the other hand used to have used an umbrella brand in the N series and recently the </a:t>
            </a:r>
            <a:r>
              <a:rPr lang="en-US" altLang="zh-CN" sz="1200" kern="1200" dirty="0" err="1" smtClean="0">
                <a:solidFill>
                  <a:schemeClr val="tx1"/>
                </a:solidFill>
                <a:effectLst/>
                <a:latin typeface="+mn-lt"/>
                <a:ea typeface="+mn-ea"/>
                <a:cs typeface="+mn-cs"/>
              </a:rPr>
              <a:t>Lumia</a:t>
            </a:r>
            <a:r>
              <a:rPr lang="en-US" altLang="zh-CN" sz="1200" kern="1200" dirty="0" smtClean="0">
                <a:solidFill>
                  <a:schemeClr val="tx1"/>
                </a:solidFill>
                <a:effectLst/>
                <a:latin typeface="+mn-lt"/>
                <a:ea typeface="+mn-ea"/>
                <a:cs typeface="+mn-cs"/>
              </a:rPr>
              <a:t> series, but they failed to create buzz among customers which Apple created. Apple very uniquely launches its new model in September each year and whole year it builds consumer anticipation which drive demand.</a:t>
            </a:r>
          </a:p>
          <a:p>
            <a:pPr fontAlgn="base"/>
            <a:r>
              <a:rPr lang="en-US" altLang="zh-CN" sz="1200" kern="1200" dirty="0" smtClean="0">
                <a:solidFill>
                  <a:schemeClr val="tx1"/>
                </a:solidFill>
                <a:effectLst/>
                <a:latin typeface="+mn-lt"/>
                <a:ea typeface="+mn-ea"/>
                <a:cs typeface="+mn-cs"/>
              </a:rPr>
              <a:t>But the problem with Nokia’s umbrella branding is that they didn’t, or couldn’t build anticipation in users.</a:t>
            </a:r>
          </a:p>
          <a:p>
            <a:endParaRPr kumimoji="1" lang="zh-CN" altLang="en-US" dirty="0"/>
          </a:p>
        </p:txBody>
      </p:sp>
      <p:sp>
        <p:nvSpPr>
          <p:cNvPr id="4" name="幻灯片编号占位符 3"/>
          <p:cNvSpPr>
            <a:spLocks noGrp="1"/>
          </p:cNvSpPr>
          <p:nvPr>
            <p:ph type="sldNum" sz="quarter" idx="10"/>
          </p:nvPr>
        </p:nvSpPr>
        <p:spPr/>
        <p:txBody>
          <a:bodyPr/>
          <a:lstStyle/>
          <a:p>
            <a:fld id="{EC921FE3-2A87-4007-AE7E-FA43C37B4BA8}" type="slidenum">
              <a:rPr lang="en-US" smtClean="0"/>
              <a:t>6</a:t>
            </a:fld>
            <a:endParaRPr lang="en-US"/>
          </a:p>
        </p:txBody>
      </p:sp>
    </p:spTree>
    <p:extLst>
      <p:ext uri="{BB962C8B-B14F-4D97-AF65-F5344CB8AC3E}">
        <p14:creationId xmlns:p14="http://schemas.microsoft.com/office/powerpoint/2010/main" val="201910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C921FE3-2A87-4007-AE7E-FA43C37B4BA8}" type="slidenum">
              <a:rPr lang="en-US" smtClean="0"/>
              <a:t>7</a:t>
            </a:fld>
            <a:endParaRPr lang="en-US"/>
          </a:p>
        </p:txBody>
      </p:sp>
    </p:spTree>
    <p:extLst>
      <p:ext uri="{BB962C8B-B14F-4D97-AF65-F5344CB8AC3E}">
        <p14:creationId xmlns:p14="http://schemas.microsoft.com/office/powerpoint/2010/main" val="2019109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BAA067DC-BE2C-41A3-B88E-4C5C35BBC630}"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257150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4EB1B8BF-47E8-4EBE-826C-D629A867084C}"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98695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E0F3FD3E-FC90-467C-BEC0-F7ED9405D88D}"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136925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F54713C-A4FE-470D-8A4D-82BF9D1887A2}"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3376982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866C2C0-4239-48B0-949C-CB29AD69F737}" type="datetime1">
              <a:rPr lang="en-US" smtClean="0"/>
              <a:t>7/30/14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78946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B0B07E78-7202-4340-8F78-CCE381EBCE81}" type="datetime1">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290216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7144700-CB80-4542-AFD9-3FCA05449F11}" type="datetime1">
              <a:rPr lang="en-US" smtClean="0"/>
              <a:t>7/30/14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26650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8EB2C3E-41C7-479F-847C-9A48A06C6413}" type="datetime1">
              <a:rPr lang="en-US" smtClean="0"/>
              <a:t>7/30/14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207315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3C46A-68B4-4FA0-8413-EA78C094A6FC}" type="datetime1">
              <a:rPr lang="en-US" smtClean="0"/>
              <a:t>7/30/14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277683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04E240FE-96D9-4341-AB48-43D9412A2F83}" type="datetime1">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28761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64E1A6AA-B813-4A22-A2D1-C83BA65C2076}" type="datetime1">
              <a:rPr lang="en-US" smtClean="0"/>
              <a:t>7/30/14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44523-A36A-42E7-B8B7-338A2DF990EF}" type="slidenum">
              <a:rPr lang="en-US" smtClean="0"/>
              <a:t>‹#›</a:t>
            </a:fld>
            <a:endParaRPr lang="en-US"/>
          </a:p>
        </p:txBody>
      </p:sp>
    </p:spTree>
    <p:extLst>
      <p:ext uri="{BB962C8B-B14F-4D97-AF65-F5344CB8AC3E}">
        <p14:creationId xmlns:p14="http://schemas.microsoft.com/office/powerpoint/2010/main" val="1961732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ED0D4-EDE8-41E5-A829-3B9C59B2D9FB}" type="datetime1">
              <a:rPr lang="en-US" smtClean="0"/>
              <a:t>7/30/14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44523-A36A-42E7-B8B7-338A2DF990EF}" type="slidenum">
              <a:rPr lang="en-US" smtClean="0"/>
              <a:t>‹#›</a:t>
            </a:fld>
            <a:endParaRPr lang="en-US"/>
          </a:p>
        </p:txBody>
      </p:sp>
    </p:spTree>
    <p:extLst>
      <p:ext uri="{BB962C8B-B14F-4D97-AF65-F5344CB8AC3E}">
        <p14:creationId xmlns:p14="http://schemas.microsoft.com/office/powerpoint/2010/main" val="409072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3543300" y="6274464"/>
            <a:ext cx="2057400" cy="365125"/>
          </a:xfrm>
        </p:spPr>
        <p:txBody>
          <a:bodyPr/>
          <a:lstStyle/>
          <a:p>
            <a:pPr algn="ctr"/>
            <a:fld id="{D3344523-A36A-42E7-B8B7-338A2DF990EF}" type="slidenum">
              <a:rPr lang="en-US" sz="1600" smtClean="0">
                <a:solidFill>
                  <a:srgbClr val="FFC000"/>
                </a:solidFill>
              </a:rPr>
              <a:pPr algn="ctr"/>
              <a:t>1</a:t>
            </a:fld>
            <a:endParaRPr lang="en-US" sz="1600" dirty="0">
              <a:solidFill>
                <a:srgbClr val="FFC000"/>
              </a:solidFill>
            </a:endParaRPr>
          </a:p>
        </p:txBody>
      </p:sp>
      <p:sp>
        <p:nvSpPr>
          <p:cNvPr id="5" name="Title 1"/>
          <p:cNvSpPr txBox="1">
            <a:spLocks/>
          </p:cNvSpPr>
          <p:nvPr/>
        </p:nvSpPr>
        <p:spPr>
          <a:xfrm>
            <a:off x="7350" y="1615443"/>
            <a:ext cx="9129299" cy="2200275"/>
          </a:xfrm>
          <a:prstGeom prst="rect">
            <a:avLst/>
          </a:prstGeom>
        </p:spPr>
        <p:txBody>
          <a:bodyPr vert="horz" lIns="91440" tIns="45720" rIns="91440" bIns="45720" rtlCol="0" anchor="ctr">
            <a:normAutofit/>
          </a:bodyPr>
          <a:lstStyle/>
          <a:p>
            <a:pPr algn="ctr" defTabSz="457200">
              <a:spcBef>
                <a:spcPct val="0"/>
              </a:spcBef>
              <a:defRPr/>
            </a:pPr>
            <a:r>
              <a:rPr lang="en-US" altLang="zh-CN" sz="6000" b="1" dirty="0" smtClean="0">
                <a:solidFill>
                  <a:srgbClr val="FFC000"/>
                </a:solidFill>
                <a:latin typeface="Arial"/>
                <a:ea typeface="+mj-ea"/>
                <a:cs typeface="Arial"/>
              </a:rPr>
              <a:t>Nokia</a:t>
            </a:r>
            <a:r>
              <a:rPr lang="zh-CN" altLang="en-US" sz="3600" b="1" dirty="0" smtClean="0">
                <a:solidFill>
                  <a:srgbClr val="FFC000"/>
                </a:solidFill>
                <a:latin typeface="Arial"/>
                <a:ea typeface="+mj-ea"/>
                <a:cs typeface="Arial"/>
              </a:rPr>
              <a:t> </a:t>
            </a:r>
            <a:endParaRPr lang="en-US" altLang="zh-CN" sz="3600" b="1" dirty="0" smtClean="0">
              <a:solidFill>
                <a:srgbClr val="FFC000"/>
              </a:solidFill>
              <a:latin typeface="Arial"/>
              <a:ea typeface="+mj-ea"/>
              <a:cs typeface="Arial"/>
            </a:endParaRPr>
          </a:p>
          <a:p>
            <a:pPr algn="ctr" defTabSz="457200">
              <a:spcBef>
                <a:spcPct val="0"/>
              </a:spcBef>
              <a:defRPr/>
            </a:pPr>
            <a:r>
              <a:rPr lang="en-US" altLang="zh-CN" sz="3600" b="1" dirty="0" smtClean="0">
                <a:solidFill>
                  <a:srgbClr val="FFC000"/>
                </a:solidFill>
                <a:latin typeface="Arial"/>
                <a:ea typeface="+mj-ea"/>
                <a:cs typeface="Arial"/>
              </a:rPr>
              <a:t>Declined</a:t>
            </a:r>
            <a:r>
              <a:rPr lang="zh-CN" altLang="en-US" sz="3600" b="1" dirty="0" smtClean="0">
                <a:solidFill>
                  <a:srgbClr val="FFC000"/>
                </a:solidFill>
                <a:latin typeface="Arial"/>
                <a:ea typeface="+mj-ea"/>
                <a:cs typeface="Arial"/>
              </a:rPr>
              <a:t> </a:t>
            </a:r>
            <a:r>
              <a:rPr lang="en-US" altLang="zh-CN" sz="3600" b="1" dirty="0" smtClean="0">
                <a:solidFill>
                  <a:srgbClr val="FFC000"/>
                </a:solidFill>
                <a:latin typeface="Arial"/>
                <a:ea typeface="+mj-ea"/>
                <a:cs typeface="Arial"/>
              </a:rPr>
              <a:t>mobile</a:t>
            </a:r>
            <a:r>
              <a:rPr lang="zh-CN" altLang="en-US" sz="3600" b="1" dirty="0" smtClean="0">
                <a:solidFill>
                  <a:srgbClr val="FFC000"/>
                </a:solidFill>
                <a:latin typeface="Arial"/>
                <a:ea typeface="+mj-ea"/>
                <a:cs typeface="Arial"/>
              </a:rPr>
              <a:t> </a:t>
            </a:r>
            <a:r>
              <a:rPr lang="en-US" altLang="zh-CN" sz="3600" b="1" dirty="0" smtClean="0">
                <a:solidFill>
                  <a:srgbClr val="FFC000"/>
                </a:solidFill>
                <a:latin typeface="Arial"/>
                <a:ea typeface="+mj-ea"/>
                <a:cs typeface="Arial"/>
              </a:rPr>
              <a:t>phone</a:t>
            </a:r>
            <a:r>
              <a:rPr lang="zh-CN" altLang="en-US" sz="3600" b="1" dirty="0" smtClean="0">
                <a:solidFill>
                  <a:srgbClr val="FFC000"/>
                </a:solidFill>
                <a:latin typeface="Arial"/>
                <a:ea typeface="+mj-ea"/>
                <a:cs typeface="Arial"/>
              </a:rPr>
              <a:t> </a:t>
            </a:r>
            <a:r>
              <a:rPr lang="en-US" altLang="zh-CN" sz="3600" b="1" dirty="0" smtClean="0">
                <a:solidFill>
                  <a:srgbClr val="FFC000"/>
                </a:solidFill>
                <a:latin typeface="Arial"/>
                <a:ea typeface="+mj-ea"/>
                <a:cs typeface="Arial"/>
              </a:rPr>
              <a:t>giant</a:t>
            </a:r>
            <a:endParaRPr lang="en-US" altLang="zh-CN" sz="3600" b="1" dirty="0">
              <a:solidFill>
                <a:srgbClr val="FFC000"/>
              </a:solidFill>
              <a:latin typeface="Arial"/>
              <a:ea typeface="+mj-ea"/>
              <a:cs typeface="Arial"/>
            </a:endParaRPr>
          </a:p>
          <a:p>
            <a:pPr algn="ctr" defTabSz="457200">
              <a:spcBef>
                <a:spcPct val="0"/>
              </a:spcBef>
              <a:defRPr/>
            </a:pPr>
            <a:r>
              <a:rPr kumimoji="0" lang="zh-CN" altLang="en-US" sz="3600" b="1" u="none" strike="noStrike" kern="1200" cap="none" spc="0" normalizeH="0" baseline="0" noProof="0" dirty="0" smtClean="0">
                <a:ln>
                  <a:noFill/>
                </a:ln>
                <a:solidFill>
                  <a:srgbClr val="FFC000"/>
                </a:solidFill>
                <a:effectLst/>
                <a:uLnTx/>
                <a:uFillTx/>
                <a:latin typeface="Arial"/>
                <a:ea typeface="+mj-ea"/>
                <a:cs typeface="Arial"/>
              </a:rPr>
              <a:t>  </a:t>
            </a:r>
            <a:endParaRPr kumimoji="0" lang="en-US" sz="3600" b="1" u="none" strike="noStrike" kern="1200" cap="none" spc="0" normalizeH="0" baseline="0" noProof="0" dirty="0" smtClean="0">
              <a:ln>
                <a:noFill/>
              </a:ln>
              <a:solidFill>
                <a:srgbClr val="FFC000"/>
              </a:solidFill>
              <a:effectLst/>
              <a:uLnTx/>
              <a:uFillTx/>
              <a:latin typeface="Arial"/>
              <a:ea typeface="+mj-ea"/>
              <a:cs typeface="Arial"/>
            </a:endParaRPr>
          </a:p>
        </p:txBody>
      </p:sp>
      <p:sp>
        <p:nvSpPr>
          <p:cNvPr id="6" name="Subtitle 2"/>
          <p:cNvSpPr txBox="1">
            <a:spLocks/>
          </p:cNvSpPr>
          <p:nvPr/>
        </p:nvSpPr>
        <p:spPr>
          <a:xfrm>
            <a:off x="7349" y="4244973"/>
            <a:ext cx="9129299" cy="1116707"/>
          </a:xfrm>
          <a:prstGeom prst="rect">
            <a:avLst/>
          </a:prstGeom>
        </p:spPr>
        <p:txBody>
          <a:bodyPr vert="horz" lIns="91440" tIns="45720" rIns="91440" bIns="45720" rtlCol="0">
            <a:norm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en-US" sz="2400" i="1" u="none" strike="noStrike" kern="1200" cap="none" spc="0" normalizeH="0" baseline="0" noProof="0" dirty="0" smtClean="0">
                <a:effectLst/>
                <a:uLnTx/>
                <a:uFillTx/>
                <a:latin typeface="Times New Roman"/>
                <a:ea typeface="+mn-ea"/>
                <a:cs typeface="Times New Roman"/>
              </a:rPr>
              <a:t>						</a:t>
            </a:r>
            <a:r>
              <a:rPr kumimoji="0" lang="en-US" sz="2400" i="1" u="none" strike="noStrike" kern="1200" cap="none" spc="0" normalizeH="0" baseline="0" noProof="0" dirty="0" smtClean="0">
                <a:solidFill>
                  <a:srgbClr val="FFC000"/>
                </a:solidFill>
                <a:effectLst/>
                <a:uLnTx/>
                <a:uFillTx/>
                <a:latin typeface="Times New Roman"/>
                <a:ea typeface="+mn-ea"/>
                <a:cs typeface="Times New Roman"/>
              </a:rPr>
              <a:t>Student: 	Weihao </a:t>
            </a:r>
            <a:r>
              <a:rPr kumimoji="0" lang="en-US" sz="2400" i="1" u="none" strike="noStrike" kern="1200" cap="none" spc="0" normalizeH="0" baseline="0" noProof="0" dirty="0" err="1" smtClean="0">
                <a:solidFill>
                  <a:srgbClr val="FFC000"/>
                </a:solidFill>
                <a:effectLst/>
                <a:uLnTx/>
                <a:uFillTx/>
                <a:latin typeface="Times New Roman"/>
                <a:ea typeface="+mn-ea"/>
                <a:cs typeface="Times New Roman"/>
              </a:rPr>
              <a:t>Gan</a:t>
            </a:r>
            <a:endParaRPr kumimoji="0" lang="en-US" sz="2400" i="1" u="none" strike="noStrike" kern="1200" cap="none" spc="0" normalizeH="0" baseline="0" noProof="0" dirty="0" smtClean="0">
              <a:solidFill>
                <a:srgbClr val="FFC000"/>
              </a:solidFill>
              <a:effectLst/>
              <a:uLnTx/>
              <a:uFillTx/>
              <a:latin typeface="Times New Roman"/>
              <a:ea typeface="+mn-ea"/>
              <a:cs typeface="Times New Roman"/>
            </a:endParaRPr>
          </a:p>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lang="en-US" sz="2400" i="1" dirty="0" smtClean="0">
                <a:solidFill>
                  <a:srgbClr val="FFC000"/>
                </a:solidFill>
                <a:latin typeface="Times New Roman"/>
                <a:cs typeface="Times New Roman"/>
              </a:rPr>
              <a:t>						</a:t>
            </a:r>
            <a:endParaRPr kumimoji="0" lang="en-US" sz="2400" i="1" u="none" strike="noStrike" kern="1200" cap="none" spc="0" normalizeH="0" baseline="0" noProof="0" dirty="0" smtClean="0">
              <a:effectLst/>
              <a:uLnTx/>
              <a:uFillTx/>
              <a:latin typeface="Times New Roman"/>
              <a:ea typeface="+mn-ea"/>
              <a:cs typeface="Times New Roman"/>
            </a:endParaRPr>
          </a:p>
        </p:txBody>
      </p:sp>
    </p:spTree>
    <p:extLst>
      <p:ext uri="{BB962C8B-B14F-4D97-AF65-F5344CB8AC3E}">
        <p14:creationId xmlns:p14="http://schemas.microsoft.com/office/powerpoint/2010/main" val="13784702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3543300" y="6274464"/>
            <a:ext cx="2057400" cy="365125"/>
          </a:xfrm>
        </p:spPr>
        <p:txBody>
          <a:bodyPr/>
          <a:lstStyle/>
          <a:p>
            <a:pPr algn="ctr"/>
            <a:fld id="{D3344523-A36A-42E7-B8B7-338A2DF990EF}" type="slidenum">
              <a:rPr lang="en-US" sz="1600" smtClean="0">
                <a:solidFill>
                  <a:srgbClr val="FFC000"/>
                </a:solidFill>
              </a:rPr>
              <a:pPr algn="ctr"/>
              <a:t>2</a:t>
            </a:fld>
            <a:endParaRPr lang="en-US" sz="1600" dirty="0">
              <a:solidFill>
                <a:srgbClr val="FFC000"/>
              </a:solidFill>
            </a:endParaRPr>
          </a:p>
        </p:txBody>
      </p:sp>
      <p:sp>
        <p:nvSpPr>
          <p:cNvPr id="5" name="文本框 4"/>
          <p:cNvSpPr txBox="1"/>
          <p:nvPr/>
        </p:nvSpPr>
        <p:spPr>
          <a:xfrm>
            <a:off x="781383" y="340428"/>
            <a:ext cx="4083570" cy="584776"/>
          </a:xfrm>
          <a:prstGeom prst="rect">
            <a:avLst/>
          </a:prstGeom>
          <a:noFill/>
        </p:spPr>
        <p:txBody>
          <a:bodyPr wrap="none" rtlCol="0">
            <a:spAutoFit/>
          </a:bodyPr>
          <a:lstStyle/>
          <a:p>
            <a:r>
              <a:rPr lang="en-US" sz="3200" b="1" dirty="0" smtClean="0">
                <a:solidFill>
                  <a:srgbClr val="C00000"/>
                </a:solidFill>
                <a:latin typeface="Arial" panose="020B0604020202020204" pitchFamily="34" charset="0"/>
                <a:cs typeface="Arial" panose="020B0604020202020204" pitchFamily="34" charset="0"/>
              </a:rPr>
              <a:t>Nokia</a:t>
            </a:r>
            <a:r>
              <a:rPr lang="zh-CN" altLang="en-US" sz="3200" b="1" dirty="0" smtClean="0">
                <a:solidFill>
                  <a:srgbClr val="C00000"/>
                </a:solidFill>
                <a:latin typeface="Arial" panose="020B0604020202020204" pitchFamily="34" charset="0"/>
                <a:cs typeface="Arial" panose="020B0604020202020204" pitchFamily="34" charset="0"/>
              </a:rPr>
              <a:t> </a:t>
            </a:r>
            <a:r>
              <a:rPr lang="en-US" altLang="zh-CN" sz="3200" b="1" dirty="0" smtClean="0">
                <a:solidFill>
                  <a:srgbClr val="C00000"/>
                </a:solidFill>
                <a:latin typeface="Arial" panose="020B0604020202020204" pitchFamily="34" charset="0"/>
                <a:cs typeface="Arial" panose="020B0604020202020204" pitchFamily="34" charset="0"/>
              </a:rPr>
              <a:t>mobile</a:t>
            </a:r>
            <a:r>
              <a:rPr lang="zh-CN" altLang="en-US" sz="3200" b="1" dirty="0" smtClean="0">
                <a:solidFill>
                  <a:srgbClr val="C00000"/>
                </a:solidFill>
                <a:latin typeface="Arial" panose="020B0604020202020204" pitchFamily="34" charset="0"/>
                <a:cs typeface="Arial" panose="020B0604020202020204" pitchFamily="34" charset="0"/>
              </a:rPr>
              <a:t> </a:t>
            </a:r>
            <a:r>
              <a:rPr lang="en-US" altLang="zh-CN" sz="3200" b="1" dirty="0" smtClean="0">
                <a:solidFill>
                  <a:srgbClr val="C00000"/>
                </a:solidFill>
                <a:latin typeface="Arial" panose="020B0604020202020204" pitchFamily="34" charset="0"/>
                <a:cs typeface="Arial" panose="020B0604020202020204" pitchFamily="34" charset="0"/>
              </a:rPr>
              <a:t>phone</a:t>
            </a:r>
            <a:endParaRPr lang="en-US" sz="3200" b="1" dirty="0">
              <a:solidFill>
                <a:srgbClr val="C00000"/>
              </a:solidFill>
              <a:latin typeface="Arial" panose="020B0604020202020204" pitchFamily="34" charset="0"/>
              <a:cs typeface="Arial" panose="020B0604020202020204" pitchFamily="34" charset="0"/>
            </a:endParaRPr>
          </a:p>
        </p:txBody>
      </p:sp>
      <p:sp>
        <p:nvSpPr>
          <p:cNvPr id="6" name="文本框 5"/>
          <p:cNvSpPr txBox="1"/>
          <p:nvPr/>
        </p:nvSpPr>
        <p:spPr>
          <a:xfrm>
            <a:off x="781384" y="1105467"/>
            <a:ext cx="7625638" cy="1997983"/>
          </a:xfrm>
          <a:prstGeom prst="rect">
            <a:avLst/>
          </a:prstGeom>
          <a:noFill/>
        </p:spPr>
        <p:txBody>
          <a:bodyPr wrap="square" rtlCol="0">
            <a:spAutoFit/>
          </a:bodyPr>
          <a:lstStyle/>
          <a:p>
            <a:pPr>
              <a:lnSpc>
                <a:spcPts val="3000"/>
              </a:lnSpc>
            </a:pPr>
            <a:endParaRPr lang="en-US" dirty="0" smtClean="0">
              <a:latin typeface="Arial" panose="020B0604020202020204" pitchFamily="34" charset="0"/>
              <a:cs typeface="Arial" panose="020B0604020202020204" pitchFamily="34" charset="0"/>
            </a:endParaRPr>
          </a:p>
          <a:p>
            <a:pPr>
              <a:lnSpc>
                <a:spcPts val="3000"/>
              </a:lnSpc>
            </a:pPr>
            <a:endParaRPr lang="en-US" dirty="0">
              <a:latin typeface="Arial" panose="020B0604020202020204" pitchFamily="34" charset="0"/>
              <a:cs typeface="Arial" panose="020B0604020202020204" pitchFamily="34" charset="0"/>
            </a:endParaRPr>
          </a:p>
          <a:p>
            <a:pPr>
              <a:lnSpc>
                <a:spcPts val="3000"/>
              </a:lnSpc>
            </a:pPr>
            <a:endParaRPr lang="en-US" dirty="0" smtClean="0">
              <a:latin typeface="Arial" panose="020B0604020202020204" pitchFamily="34" charset="0"/>
              <a:cs typeface="Arial" panose="020B0604020202020204" pitchFamily="34" charset="0"/>
            </a:endParaRPr>
          </a:p>
          <a:p>
            <a:pPr>
              <a:lnSpc>
                <a:spcPts val="3000"/>
              </a:lnSpc>
            </a:pPr>
            <a:endParaRPr lang="en-US" dirty="0">
              <a:latin typeface="Arial" panose="020B0604020202020204" pitchFamily="34" charset="0"/>
              <a:cs typeface="Arial" panose="020B0604020202020204" pitchFamily="34" charset="0"/>
            </a:endParaRPr>
          </a:p>
          <a:p>
            <a:pPr>
              <a:lnSpc>
                <a:spcPts val="3000"/>
              </a:lnSpc>
            </a:pPr>
            <a:endParaRPr lang="en-US" dirty="0">
              <a:latin typeface="Arial" panose="020B0604020202020204" pitchFamily="34" charset="0"/>
              <a:cs typeface="Arial" panose="020B0604020202020204" pitchFamily="34" charset="0"/>
            </a:endParaRPr>
          </a:p>
        </p:txBody>
      </p:sp>
      <p:pic>
        <p:nvPicPr>
          <p:cNvPr id="2" name="图片 1" descr="nokia_timel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3658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3543300" y="6274464"/>
            <a:ext cx="2057400" cy="365125"/>
          </a:xfrm>
        </p:spPr>
        <p:txBody>
          <a:bodyPr/>
          <a:lstStyle/>
          <a:p>
            <a:pPr algn="ctr"/>
            <a:fld id="{D3344523-A36A-42E7-B8B7-338A2DF990EF}" type="slidenum">
              <a:rPr lang="en-US" sz="1600" smtClean="0">
                <a:solidFill>
                  <a:srgbClr val="FFC000"/>
                </a:solidFill>
              </a:rPr>
              <a:pPr algn="ctr"/>
              <a:t>3</a:t>
            </a:fld>
            <a:endParaRPr lang="en-US" sz="1600" dirty="0">
              <a:solidFill>
                <a:srgbClr val="FFC000"/>
              </a:solidFill>
            </a:endParaRPr>
          </a:p>
        </p:txBody>
      </p:sp>
      <p:sp>
        <p:nvSpPr>
          <p:cNvPr id="5" name="文本框 4"/>
          <p:cNvSpPr txBox="1"/>
          <p:nvPr/>
        </p:nvSpPr>
        <p:spPr>
          <a:xfrm>
            <a:off x="781383" y="340428"/>
            <a:ext cx="1302159" cy="584776"/>
          </a:xfrm>
          <a:prstGeom prst="rect">
            <a:avLst/>
          </a:prstGeom>
          <a:noFill/>
        </p:spPr>
        <p:txBody>
          <a:bodyPr wrap="none" rtlCol="0">
            <a:spAutoFit/>
          </a:bodyPr>
          <a:lstStyle/>
          <a:p>
            <a:r>
              <a:rPr lang="en-US" sz="3200" b="1" dirty="0" smtClean="0">
                <a:solidFill>
                  <a:srgbClr val="C00000"/>
                </a:solidFill>
                <a:latin typeface="Arial" panose="020B0604020202020204" pitchFamily="34" charset="0"/>
                <a:cs typeface="Arial" panose="020B0604020202020204" pitchFamily="34" charset="0"/>
              </a:rPr>
              <a:t>Nokia</a:t>
            </a:r>
            <a:endParaRPr lang="en-US" sz="3200" b="1" dirty="0">
              <a:solidFill>
                <a:srgbClr val="C00000"/>
              </a:solidFill>
              <a:latin typeface="Arial" panose="020B0604020202020204" pitchFamily="34" charset="0"/>
              <a:cs typeface="Arial" panose="020B0604020202020204" pitchFamily="34" charset="0"/>
            </a:endParaRPr>
          </a:p>
        </p:txBody>
      </p:sp>
      <p:sp>
        <p:nvSpPr>
          <p:cNvPr id="6" name="文本框 5"/>
          <p:cNvSpPr txBox="1"/>
          <p:nvPr/>
        </p:nvSpPr>
        <p:spPr>
          <a:xfrm>
            <a:off x="630503" y="1042592"/>
            <a:ext cx="7957123" cy="3679469"/>
          </a:xfrm>
          <a:prstGeom prst="rect">
            <a:avLst/>
          </a:prstGeom>
          <a:noFill/>
        </p:spPr>
        <p:txBody>
          <a:bodyPr wrap="square" rtlCol="0">
            <a:spAutoFit/>
          </a:bodyPr>
          <a:lstStyle/>
          <a:p>
            <a:pPr marL="285750" indent="-285750">
              <a:lnSpc>
                <a:spcPct val="130000"/>
              </a:lnSpc>
              <a:buFont typeface="Arial"/>
              <a:buChar char="•"/>
            </a:pPr>
            <a:r>
              <a:rPr lang="en-US" dirty="0" smtClean="0">
                <a:latin typeface="Arial" panose="020B0604020202020204" pitchFamily="34" charset="0"/>
                <a:cs typeface="Arial" panose="020B0604020202020204" pitchFamily="34" charset="0"/>
              </a:rPr>
              <a:t>Nokia</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1100:</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Global</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sales</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200</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millions</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most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of</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the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whole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world.</a:t>
            </a:r>
          </a:p>
          <a:p>
            <a:pPr marL="285750" indent="-285750">
              <a:lnSpc>
                <a:spcPct val="130000"/>
              </a:lnSpc>
              <a:buFont typeface="Arial"/>
              <a:buChar char="•"/>
            </a:pPr>
            <a:r>
              <a:rPr lang="en-US" dirty="0" smtClean="0">
                <a:latin typeface="Arial" panose="020B0604020202020204" pitchFamily="34" charset="0"/>
                <a:cs typeface="Arial" panose="020B0604020202020204" pitchFamily="34" charset="0"/>
              </a:rPr>
              <a:t>World's most </a:t>
            </a:r>
            <a:r>
              <a:rPr lang="en-US" dirty="0">
                <a:latin typeface="Arial" panose="020B0604020202020204" pitchFamily="34" charset="0"/>
                <a:cs typeface="Arial" panose="020B0604020202020204" pitchFamily="34" charset="0"/>
              </a:rPr>
              <a:t>selling 16 models of mobile phones, Nokia accounted for </a:t>
            </a:r>
            <a:r>
              <a:rPr lang="en-US" dirty="0" smtClean="0">
                <a:latin typeface="Arial" panose="020B0604020202020204" pitchFamily="34" charset="0"/>
                <a:cs typeface="Arial" panose="020B0604020202020204" pitchFamily="34" charset="0"/>
              </a:rPr>
              <a:t>13</a:t>
            </a:r>
            <a:r>
              <a:rPr lang="en-US" altLang="zh-CN" dirty="0" smtClean="0">
                <a:latin typeface="Arial" panose="020B0604020202020204" pitchFamily="34" charset="0"/>
                <a:cs typeface="Arial" panose="020B0604020202020204" pitchFamily="34" charset="0"/>
              </a:rPr>
              <a:t>.</a:t>
            </a:r>
          </a:p>
          <a:p>
            <a:pPr marL="285750" indent="-285750">
              <a:lnSpc>
                <a:spcPct val="130000"/>
              </a:lnSpc>
              <a:buFont typeface="Arial"/>
              <a:buChar char="•"/>
            </a:pPr>
            <a:r>
              <a:rPr lang="en-US" dirty="0" smtClean="0">
                <a:latin typeface="Arial" panose="020B0604020202020204" pitchFamily="34" charset="0"/>
                <a:cs typeface="Arial" panose="020B0604020202020204" pitchFamily="34" charset="0"/>
              </a:rPr>
              <a:t>There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are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9</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Nokia</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mobile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phones</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whose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sales</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are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over</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100</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millions.</a:t>
            </a:r>
          </a:p>
          <a:p>
            <a:pPr marL="285750" indent="-285750">
              <a:lnSpc>
                <a:spcPct val="130000"/>
              </a:lnSpc>
              <a:buFont typeface="Arial"/>
              <a:buChar char="•"/>
            </a:pPr>
            <a:r>
              <a:rPr lang="en-US" dirty="0">
                <a:latin typeface="Arial" panose="020B0604020202020204" pitchFamily="34" charset="0"/>
                <a:cs typeface="Arial" panose="020B0604020202020204" pitchFamily="34" charset="0"/>
              </a:rPr>
              <a:t>1998-</a:t>
            </a:r>
            <a:r>
              <a:rPr lang="en-US" dirty="0" smtClean="0">
                <a:latin typeface="Arial" panose="020B0604020202020204" pitchFamily="34" charset="0"/>
                <a:cs typeface="Arial" panose="020B0604020202020204" pitchFamily="34" charset="0"/>
              </a:rPr>
              <a:t>2011</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leading</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for</a:t>
            </a:r>
            <a:r>
              <a:rPr lang="zh-CN" alt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14 years </a:t>
            </a:r>
            <a:r>
              <a:rPr lang="en-US" dirty="0">
                <a:latin typeface="Arial" panose="020B0604020202020204" pitchFamily="34" charset="0"/>
                <a:cs typeface="Arial" panose="020B0604020202020204" pitchFamily="34" charset="0"/>
              </a:rPr>
              <a:t>of global </a:t>
            </a:r>
            <a:r>
              <a:rPr lang="en-US" dirty="0" smtClean="0">
                <a:latin typeface="Arial" panose="020B0604020202020204" pitchFamily="34" charset="0"/>
                <a:cs typeface="Arial" panose="020B0604020202020204" pitchFamily="34" charset="0"/>
              </a:rPr>
              <a:t>mobile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phone</a:t>
            </a:r>
            <a:r>
              <a:rPr lang="zh-CN" alt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sales</a:t>
            </a:r>
            <a:r>
              <a:rPr lang="en-US" altLang="zh-CN" dirty="0" smtClean="0">
                <a:latin typeface="Arial" panose="020B0604020202020204" pitchFamily="34" charset="0"/>
                <a:cs typeface="Arial" panose="020B0604020202020204" pitchFamily="34" charset="0"/>
              </a:rPr>
              <a:t>.</a:t>
            </a:r>
          </a:p>
          <a:p>
            <a:pPr marL="285750" indent="-285750">
              <a:lnSpc>
                <a:spcPct val="130000"/>
              </a:lnSpc>
              <a:buFont typeface="Arial"/>
              <a:buChar char="•"/>
            </a:pPr>
            <a:r>
              <a:rPr lang="en-US" dirty="0">
                <a:latin typeface="Arial" panose="020B0604020202020204" pitchFamily="34" charset="0"/>
                <a:cs typeface="Arial" panose="020B0604020202020204" pitchFamily="34" charset="0"/>
              </a:rPr>
              <a:t>2008-</a:t>
            </a:r>
            <a:r>
              <a:rPr lang="en-US" dirty="0" smtClean="0">
                <a:latin typeface="Arial" panose="020B0604020202020204" pitchFamily="34" charset="0"/>
                <a:cs typeface="Arial" panose="020B0604020202020204" pitchFamily="34" charset="0"/>
              </a:rPr>
              <a:t>2011</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leading</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the</a:t>
            </a:r>
            <a:r>
              <a:rPr lang="zh-CN" alt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global </a:t>
            </a:r>
            <a:r>
              <a:rPr lang="en-US" dirty="0">
                <a:latin typeface="Arial" panose="020B0604020202020204" pitchFamily="34" charset="0"/>
                <a:cs typeface="Arial" panose="020B0604020202020204" pitchFamily="34" charset="0"/>
              </a:rPr>
              <a:t>smartphone </a:t>
            </a:r>
            <a:r>
              <a:rPr lang="en-US" dirty="0" smtClean="0">
                <a:latin typeface="Arial" panose="020B0604020202020204" pitchFamily="34" charset="0"/>
                <a:cs typeface="Arial" panose="020B0604020202020204" pitchFamily="34" charset="0"/>
              </a:rPr>
              <a:t>sales</a:t>
            </a:r>
            <a:r>
              <a:rPr lang="zh-CN" altLang="zh-CN" dirty="0" smtClean="0">
                <a:latin typeface="Arial" panose="020B0604020202020204" pitchFamily="34" charset="0"/>
                <a:cs typeface="Arial" panose="020B0604020202020204" pitchFamily="34" charset="0"/>
              </a:rPr>
              <a:t>.</a:t>
            </a:r>
            <a:endParaRPr lang="en-US" altLang="zh-CN" dirty="0" smtClean="0">
              <a:latin typeface="Arial" panose="020B0604020202020204" pitchFamily="34" charset="0"/>
              <a:cs typeface="Arial" panose="020B0604020202020204" pitchFamily="34" charset="0"/>
            </a:endParaRP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a:t>
            </a:r>
          </a:p>
          <a:p>
            <a:pPr marL="285750" indent="-285750">
              <a:lnSpc>
                <a:spcPct val="130000"/>
              </a:lnSpc>
              <a:buFont typeface="Arial"/>
              <a:buChar char="•"/>
            </a:pPr>
            <a:endParaRPr lang="en-US" altLang="zh-CN" dirty="0">
              <a:latin typeface="Arial" panose="020B0604020202020204" pitchFamily="34" charset="0"/>
              <a:cs typeface="Arial" panose="020B0604020202020204" pitchFamily="34" charset="0"/>
            </a:endParaRPr>
          </a:p>
          <a:p>
            <a:pPr>
              <a:lnSpc>
                <a:spcPct val="130000"/>
              </a:lnSpc>
            </a:pPr>
            <a:r>
              <a:rPr lang="en-US" altLang="zh-CN" dirty="0">
                <a:latin typeface="Arial" panose="020B0604020202020204" pitchFamily="34" charset="0"/>
                <a:cs typeface="Arial" panose="020B0604020202020204" pitchFamily="34" charset="0"/>
              </a:rPr>
              <a:t>In September 2013, Nokia sold what was once the </a:t>
            </a:r>
            <a:r>
              <a:rPr lang="en-US" altLang="zh-CN" dirty="0" smtClean="0">
                <a:latin typeface="Arial" panose="020B0604020202020204" pitchFamily="34" charset="0"/>
                <a:cs typeface="Arial" panose="020B0604020202020204" pitchFamily="34" charset="0"/>
              </a:rPr>
              <a:t>world‘s </a:t>
            </a:r>
            <a:r>
              <a:rPr lang="en-US" altLang="zh-CN" dirty="0">
                <a:latin typeface="Arial" panose="020B0604020202020204" pitchFamily="34" charset="0"/>
                <a:cs typeface="Arial" panose="020B0604020202020204" pitchFamily="34" charset="0"/>
              </a:rPr>
              <a:t>largest vendor of </a:t>
            </a:r>
            <a:r>
              <a:rPr lang="en-US" altLang="zh-CN" dirty="0" smtClean="0">
                <a:latin typeface="Arial" panose="020B0604020202020204" pitchFamily="34" charset="0"/>
                <a:cs typeface="Arial" panose="020B0604020202020204" pitchFamily="34" charset="0"/>
              </a:rPr>
              <a:t>mobile </a:t>
            </a:r>
            <a:r>
              <a:rPr lang="en-US" altLang="zh-CN" dirty="0">
                <a:latin typeface="Arial" panose="020B0604020202020204" pitchFamily="34" charset="0"/>
                <a:cs typeface="Arial" panose="020B0604020202020204" pitchFamily="34" charset="0"/>
              </a:rPr>
              <a:t>phones to Microsoft as part of an overall deal totaling </a:t>
            </a:r>
            <a:r>
              <a:rPr lang="en-US" altLang="zh-CN" dirty="0" smtClean="0">
                <a:latin typeface="Arial" panose="020B0604020202020204" pitchFamily="34" charset="0"/>
                <a:cs typeface="Arial" panose="020B0604020202020204" pitchFamily="34" charset="0"/>
              </a:rPr>
              <a:t>US</a:t>
            </a:r>
            <a:r>
              <a:rPr lang="en-US" altLang="zh-CN" dirty="0">
                <a:latin typeface="Arial" panose="020B0604020202020204" pitchFamily="34" charset="0"/>
                <a:cs typeface="Arial" panose="020B0604020202020204" pitchFamily="34" charset="0"/>
              </a:rPr>
              <a:t>$7.17 </a:t>
            </a:r>
            <a:r>
              <a:rPr lang="en-US" altLang="zh-CN" dirty="0" smtClean="0">
                <a:latin typeface="Arial" panose="020B0604020202020204" pitchFamily="34" charset="0"/>
                <a:cs typeface="Arial" panose="020B0604020202020204" pitchFamily="34" charset="0"/>
              </a:rPr>
              <a:t>billion. The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deal </a:t>
            </a:r>
            <a:r>
              <a:rPr lang="en-US" altLang="zh-CN" dirty="0">
                <a:latin typeface="Arial" panose="020B0604020202020204" pitchFamily="34" charset="0"/>
                <a:cs typeface="Arial" panose="020B0604020202020204" pitchFamily="34" charset="0"/>
              </a:rPr>
              <a:t>closed on 25 April </a:t>
            </a:r>
            <a:r>
              <a:rPr lang="en-US" altLang="zh-CN" dirty="0" smtClean="0">
                <a:latin typeface="Arial" panose="020B0604020202020204" pitchFamily="34" charset="0"/>
                <a:cs typeface="Arial" panose="020B0604020202020204" pitchFamily="34" charset="0"/>
              </a:rPr>
              <a:t>2014</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and</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completed</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on</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20</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July</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2014.</a:t>
            </a:r>
          </a:p>
        </p:txBody>
      </p:sp>
    </p:spTree>
    <p:extLst>
      <p:ext uri="{BB962C8B-B14F-4D97-AF65-F5344CB8AC3E}">
        <p14:creationId xmlns:p14="http://schemas.microsoft.com/office/powerpoint/2010/main" val="945360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3543300" y="6274464"/>
            <a:ext cx="2057400" cy="365125"/>
          </a:xfrm>
        </p:spPr>
        <p:txBody>
          <a:bodyPr/>
          <a:lstStyle/>
          <a:p>
            <a:pPr algn="ctr"/>
            <a:fld id="{D3344523-A36A-42E7-B8B7-338A2DF990EF}" type="slidenum">
              <a:rPr lang="en-US" sz="1600" smtClean="0">
                <a:solidFill>
                  <a:srgbClr val="FFC000"/>
                </a:solidFill>
              </a:rPr>
              <a:pPr algn="ctr"/>
              <a:t>4</a:t>
            </a:fld>
            <a:endParaRPr lang="en-US" sz="1600" dirty="0">
              <a:solidFill>
                <a:srgbClr val="FFC000"/>
              </a:solidFill>
            </a:endParaRPr>
          </a:p>
        </p:txBody>
      </p:sp>
      <p:sp>
        <p:nvSpPr>
          <p:cNvPr id="5" name="文本框 4"/>
          <p:cNvSpPr txBox="1"/>
          <p:nvPr/>
        </p:nvSpPr>
        <p:spPr>
          <a:xfrm>
            <a:off x="781383" y="340428"/>
            <a:ext cx="6926896" cy="584776"/>
          </a:xfrm>
          <a:prstGeom prst="rect">
            <a:avLst/>
          </a:prstGeom>
          <a:no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Why Nokia Failed – Top 4 Reasons</a:t>
            </a:r>
            <a:endParaRPr lang="en-US" sz="3200" b="1" dirty="0">
              <a:solidFill>
                <a:srgbClr val="C00000"/>
              </a:solidFill>
              <a:latin typeface="Arial" panose="020B0604020202020204" pitchFamily="34" charset="0"/>
              <a:cs typeface="Arial" panose="020B0604020202020204" pitchFamily="34" charset="0"/>
            </a:endParaRPr>
          </a:p>
        </p:txBody>
      </p:sp>
      <p:sp>
        <p:nvSpPr>
          <p:cNvPr id="6" name="文本框 5"/>
          <p:cNvSpPr txBox="1"/>
          <p:nvPr/>
        </p:nvSpPr>
        <p:spPr>
          <a:xfrm>
            <a:off x="630503" y="1042592"/>
            <a:ext cx="7957123" cy="2279085"/>
          </a:xfrm>
          <a:prstGeom prst="rect">
            <a:avLst/>
          </a:prstGeom>
          <a:noFill/>
        </p:spPr>
        <p:txBody>
          <a:bodyPr wrap="square" rtlCol="0">
            <a:spAutoFit/>
          </a:bodyPr>
          <a:lstStyle/>
          <a:p>
            <a:pPr>
              <a:lnSpc>
                <a:spcPct val="130000"/>
              </a:lnSpc>
            </a:pPr>
            <a:r>
              <a:rPr lang="en-US" altLang="zh-CN" sz="2000" b="1" dirty="0">
                <a:latin typeface="Arial" panose="020B0604020202020204" pitchFamily="34" charset="0"/>
                <a:cs typeface="Arial" panose="020B0604020202020204" pitchFamily="34" charset="0"/>
              </a:rPr>
              <a:t>#1: Failure of Symbian OS and Wrong Deal with </a:t>
            </a:r>
            <a:r>
              <a:rPr lang="en-US" altLang="zh-CN" sz="2000" b="1" dirty="0" smtClean="0">
                <a:latin typeface="Arial" panose="020B0604020202020204" pitchFamily="34" charset="0"/>
                <a:cs typeface="Arial" panose="020B0604020202020204" pitchFamily="34" charset="0"/>
              </a:rPr>
              <a:t>Windows</a:t>
            </a:r>
          </a:p>
          <a:p>
            <a:pPr marL="285750" indent="-285750">
              <a:lnSpc>
                <a:spcPct val="130000"/>
              </a:lnSpc>
              <a:buFont typeface="Arial"/>
              <a:buChar char="•"/>
            </a:pPr>
            <a:r>
              <a:rPr lang="en-US" altLang="zh-CN" dirty="0" smtClean="0">
                <a:latin typeface="Arial"/>
                <a:cs typeface="Arial"/>
              </a:rPr>
              <a:t>2002</a:t>
            </a:r>
            <a:r>
              <a:rPr lang="zh-CN" altLang="en-US" dirty="0" smtClean="0">
                <a:latin typeface="Arial"/>
                <a:cs typeface="Arial"/>
              </a:rPr>
              <a:t>:</a:t>
            </a:r>
            <a:r>
              <a:rPr lang="en-US" altLang="zh-CN" dirty="0" smtClean="0">
                <a:latin typeface="Arial"/>
                <a:cs typeface="Arial"/>
              </a:rPr>
              <a:t>Nokia</a:t>
            </a:r>
            <a:r>
              <a:rPr lang="zh-CN" altLang="en-US" dirty="0" smtClean="0">
                <a:latin typeface="Arial"/>
                <a:cs typeface="Arial"/>
              </a:rPr>
              <a:t> </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Symbian</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OS.</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2007:</a:t>
            </a:r>
            <a:r>
              <a:rPr lang="zh-CN" altLang="zh-CN"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Apple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err="1" smtClean="0">
                <a:latin typeface="Arial" panose="020B0604020202020204" pitchFamily="34" charset="0"/>
                <a:cs typeface="Arial" panose="020B0604020202020204" pitchFamily="34" charset="0"/>
              </a:rPr>
              <a:t>iOS</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2008:</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Android</a:t>
            </a:r>
            <a:r>
              <a:rPr lang="zh-CN" altLang="en-US" dirty="0">
                <a:latin typeface="Arial" panose="020B0604020202020204" pitchFamily="34" charset="0"/>
                <a:cs typeface="Arial" panose="020B0604020202020204" pitchFamily="34" charset="0"/>
              </a:rPr>
              <a:t>.</a:t>
            </a:r>
            <a:endParaRPr lang="en-US" altLang="zh-CN" dirty="0" smtClean="0">
              <a:latin typeface="Arial" panose="020B0604020202020204" pitchFamily="34" charset="0"/>
              <a:cs typeface="Arial" panose="020B0604020202020204" pitchFamily="34" charset="0"/>
            </a:endParaRPr>
          </a:p>
          <a:p>
            <a:pPr marL="285750" indent="-285750">
              <a:lnSpc>
                <a:spcPct val="130000"/>
              </a:lnSpc>
              <a:buFont typeface="Arial"/>
              <a:buChar char="•"/>
            </a:pPr>
            <a:r>
              <a:rPr lang="en-US" altLang="zh-CN" dirty="0">
                <a:latin typeface="Arial" panose="020B0604020202020204" pitchFamily="34" charset="0"/>
                <a:cs typeface="Arial" panose="020B0604020202020204" pitchFamily="34" charset="0"/>
              </a:rPr>
              <a:t>Symbian OS is lack of applications and UI (User Interface)</a:t>
            </a:r>
            <a:r>
              <a:rPr lang="en-US" altLang="zh-CN" dirty="0" smtClean="0">
                <a:latin typeface="Arial" panose="020B0604020202020204" pitchFamily="34" charset="0"/>
                <a:cs typeface="Arial" panose="020B0604020202020204" pitchFamily="34" charset="0"/>
              </a:rPr>
              <a:t>.</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Biggest </a:t>
            </a:r>
            <a:r>
              <a:rPr lang="en-US" altLang="zh-CN" dirty="0">
                <a:latin typeface="Arial" panose="020B0604020202020204" pitchFamily="34" charset="0"/>
                <a:cs typeface="Arial" panose="020B0604020202020204" pitchFamily="34" charset="0"/>
              </a:rPr>
              <a:t>mistake to take a leap of faith in Windows in 2011.</a:t>
            </a:r>
            <a:endParaRPr lang="en-US" altLang="zh-CN" dirty="0">
              <a:latin typeface="Arial" panose="020B0604020202020204" pitchFamily="34" charset="0"/>
              <a:cs typeface="Arial" panose="020B0604020202020204" pitchFamily="34" charset="0"/>
            </a:endParaRPr>
          </a:p>
          <a:p>
            <a:pPr>
              <a:lnSpc>
                <a:spcPct val="130000"/>
              </a:lnSpc>
            </a:pPr>
            <a:endParaRPr lang="en-US" altLang="zh-CN" dirty="0" smtClean="0">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3"/>
          <a:stretch>
            <a:fillRect/>
          </a:stretch>
        </p:blipFill>
        <p:spPr>
          <a:xfrm>
            <a:off x="1198575" y="2981870"/>
            <a:ext cx="6430412" cy="2764827"/>
          </a:xfrm>
          <a:prstGeom prst="rect">
            <a:avLst/>
          </a:prstGeom>
        </p:spPr>
      </p:pic>
    </p:spTree>
    <p:extLst>
      <p:ext uri="{BB962C8B-B14F-4D97-AF65-F5344CB8AC3E}">
        <p14:creationId xmlns:p14="http://schemas.microsoft.com/office/powerpoint/2010/main" val="27582151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3543300" y="6274464"/>
            <a:ext cx="2057400" cy="365125"/>
          </a:xfrm>
        </p:spPr>
        <p:txBody>
          <a:bodyPr/>
          <a:lstStyle/>
          <a:p>
            <a:pPr algn="ctr"/>
            <a:fld id="{D3344523-A36A-42E7-B8B7-338A2DF990EF}" type="slidenum">
              <a:rPr lang="en-US" sz="1600" smtClean="0">
                <a:solidFill>
                  <a:srgbClr val="FFC000"/>
                </a:solidFill>
              </a:rPr>
              <a:pPr algn="ctr"/>
              <a:t>5</a:t>
            </a:fld>
            <a:endParaRPr lang="en-US" sz="1600" dirty="0">
              <a:solidFill>
                <a:srgbClr val="FFC000"/>
              </a:solidFill>
            </a:endParaRPr>
          </a:p>
        </p:txBody>
      </p:sp>
      <p:sp>
        <p:nvSpPr>
          <p:cNvPr id="5" name="文本框 4"/>
          <p:cNvSpPr txBox="1"/>
          <p:nvPr/>
        </p:nvSpPr>
        <p:spPr>
          <a:xfrm>
            <a:off x="781383" y="340428"/>
            <a:ext cx="6926896" cy="584776"/>
          </a:xfrm>
          <a:prstGeom prst="rect">
            <a:avLst/>
          </a:prstGeom>
          <a:no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Why Nokia Failed – Top 4 Reasons</a:t>
            </a:r>
            <a:endParaRPr lang="en-US" sz="3200" b="1" dirty="0">
              <a:solidFill>
                <a:srgbClr val="C00000"/>
              </a:solidFill>
              <a:latin typeface="Arial" panose="020B0604020202020204" pitchFamily="34" charset="0"/>
              <a:cs typeface="Arial" panose="020B0604020202020204" pitchFamily="34" charset="0"/>
            </a:endParaRPr>
          </a:p>
        </p:txBody>
      </p:sp>
      <p:sp>
        <p:nvSpPr>
          <p:cNvPr id="6" name="文本框 5"/>
          <p:cNvSpPr txBox="1"/>
          <p:nvPr/>
        </p:nvSpPr>
        <p:spPr>
          <a:xfrm>
            <a:off x="630503" y="1042592"/>
            <a:ext cx="8095432" cy="1918987"/>
          </a:xfrm>
          <a:prstGeom prst="rect">
            <a:avLst/>
          </a:prstGeom>
          <a:noFill/>
        </p:spPr>
        <p:txBody>
          <a:bodyPr wrap="square" rtlCol="0">
            <a:spAutoFit/>
          </a:bodyPr>
          <a:lstStyle/>
          <a:p>
            <a:pPr>
              <a:lnSpc>
                <a:spcPct val="130000"/>
              </a:lnSpc>
            </a:pPr>
            <a:r>
              <a:rPr lang="en-US" altLang="zh-CN" sz="2000" b="1" dirty="0">
                <a:latin typeface="Arial" panose="020B0604020202020204" pitchFamily="34" charset="0"/>
                <a:cs typeface="Arial" panose="020B0604020202020204" pitchFamily="34" charset="0"/>
              </a:rPr>
              <a:t>#2: NOKIA Became Laggard in Smartphone Market </a:t>
            </a:r>
            <a:endParaRPr lang="en-US" altLang="zh-CN" sz="2000" b="1" dirty="0" smtClean="0">
              <a:latin typeface="Arial" panose="020B0604020202020204" pitchFamily="34" charset="0"/>
              <a:cs typeface="Arial" panose="020B0604020202020204" pitchFamily="34" charset="0"/>
            </a:endParaRPr>
          </a:p>
          <a:p>
            <a:pPr marL="285750" indent="-285750">
              <a:lnSpc>
                <a:spcPct val="130000"/>
              </a:lnSpc>
              <a:buFont typeface="Arial"/>
              <a:buChar char="•"/>
            </a:pPr>
            <a:r>
              <a:rPr lang="en-US" altLang="zh-CN" dirty="0">
                <a:latin typeface="Arial" panose="020B0604020202020204" pitchFamily="34" charset="0"/>
                <a:cs typeface="Arial" panose="020B0604020202020204" pitchFamily="34" charset="0"/>
              </a:rPr>
              <a:t>Stiff competition from Samsung and Apple, and lack on focus on </a:t>
            </a:r>
            <a:r>
              <a:rPr lang="en-US" altLang="zh-CN" dirty="0" smtClean="0">
                <a:latin typeface="Arial" panose="020B0604020202020204" pitchFamily="34" charset="0"/>
                <a:cs typeface="Arial" panose="020B0604020202020204" pitchFamily="34" charset="0"/>
              </a:rPr>
              <a:t>innovation</a:t>
            </a:r>
            <a:r>
              <a:rPr lang="zh-CN" altLang="en-US" dirty="0" smtClean="0">
                <a:latin typeface="Arial" panose="020B0604020202020204" pitchFamily="34" charset="0"/>
                <a:cs typeface="Arial" panose="020B0604020202020204" pitchFamily="34" charset="0"/>
              </a:rPr>
              <a:t>.</a:t>
            </a:r>
            <a:endParaRPr lang="en-US" altLang="zh-CN" dirty="0" smtClean="0">
              <a:latin typeface="Arial" panose="020B0604020202020204" pitchFamily="34" charset="0"/>
              <a:cs typeface="Arial" panose="020B0604020202020204" pitchFamily="34" charset="0"/>
            </a:endParaRP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Samsung</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focus </a:t>
            </a:r>
            <a:r>
              <a:rPr lang="en-US" altLang="zh-CN" dirty="0">
                <a:latin typeface="Arial" panose="020B0604020202020204" pitchFamily="34" charset="0"/>
                <a:cs typeface="Arial" panose="020B0604020202020204" pitchFamily="34" charset="0"/>
              </a:rPr>
              <a:t>on innovation as its core competence to gain the market </a:t>
            </a:r>
            <a:r>
              <a:rPr lang="en-US" altLang="zh-CN" dirty="0" smtClean="0">
                <a:latin typeface="Arial" panose="020B0604020202020204" pitchFamily="34" charset="0"/>
                <a:cs typeface="Arial" panose="020B0604020202020204" pitchFamily="34" charset="0"/>
              </a:rPr>
              <a:t>share</a:t>
            </a:r>
            <a:r>
              <a:rPr lang="en-US" altLang="zh-CN" dirty="0" smtClean="0">
                <a:latin typeface="Arial" panose="020B0604020202020204" pitchFamily="34" charset="0"/>
                <a:cs typeface="Arial" panose="020B0604020202020204" pitchFamily="34" charset="0"/>
              </a:rPr>
              <a:t>.</a:t>
            </a:r>
            <a:endParaRPr lang="en-US" altLang="zh-CN" dirty="0"/>
          </a:p>
          <a:p>
            <a:pPr marL="285750" indent="-285750">
              <a:lnSpc>
                <a:spcPct val="130000"/>
              </a:lnSpc>
              <a:buFont typeface="Arial"/>
              <a:buChar char="•"/>
            </a:pPr>
            <a:endParaRPr lang="en-US" altLang="zh-CN" dirty="0" smtClean="0">
              <a:latin typeface="Arial" panose="020B0604020202020204" pitchFamily="34" charset="0"/>
              <a:cs typeface="Arial" panose="020B0604020202020204" pitchFamily="34" charset="0"/>
            </a:endParaRPr>
          </a:p>
        </p:txBody>
      </p:sp>
      <p:pic>
        <p:nvPicPr>
          <p:cNvPr id="3" name="图片 2"/>
          <p:cNvPicPr>
            <a:picLocks noChangeAspect="1"/>
          </p:cNvPicPr>
          <p:nvPr/>
        </p:nvPicPr>
        <p:blipFill>
          <a:blip r:embed="rId3"/>
          <a:stretch>
            <a:fillRect/>
          </a:stretch>
        </p:blipFill>
        <p:spPr>
          <a:xfrm>
            <a:off x="1733137" y="2502392"/>
            <a:ext cx="5748302" cy="3181450"/>
          </a:xfrm>
          <a:prstGeom prst="rect">
            <a:avLst/>
          </a:prstGeom>
        </p:spPr>
      </p:pic>
    </p:spTree>
    <p:extLst>
      <p:ext uri="{BB962C8B-B14F-4D97-AF65-F5344CB8AC3E}">
        <p14:creationId xmlns:p14="http://schemas.microsoft.com/office/powerpoint/2010/main" val="2816964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3543300" y="6274464"/>
            <a:ext cx="2057400" cy="365125"/>
          </a:xfrm>
        </p:spPr>
        <p:txBody>
          <a:bodyPr/>
          <a:lstStyle/>
          <a:p>
            <a:pPr algn="ctr"/>
            <a:fld id="{D3344523-A36A-42E7-B8B7-338A2DF990EF}" type="slidenum">
              <a:rPr lang="en-US" sz="1600" smtClean="0">
                <a:solidFill>
                  <a:srgbClr val="FFC000"/>
                </a:solidFill>
              </a:rPr>
              <a:pPr algn="ctr"/>
              <a:t>6</a:t>
            </a:fld>
            <a:endParaRPr lang="en-US" sz="1600" dirty="0">
              <a:solidFill>
                <a:srgbClr val="FFC000"/>
              </a:solidFill>
            </a:endParaRPr>
          </a:p>
        </p:txBody>
      </p:sp>
      <p:sp>
        <p:nvSpPr>
          <p:cNvPr id="5" name="文本框 4"/>
          <p:cNvSpPr txBox="1"/>
          <p:nvPr/>
        </p:nvSpPr>
        <p:spPr>
          <a:xfrm>
            <a:off x="781383" y="340428"/>
            <a:ext cx="6926896" cy="584776"/>
          </a:xfrm>
          <a:prstGeom prst="rect">
            <a:avLst/>
          </a:prstGeom>
          <a:noFill/>
        </p:spPr>
        <p:txBody>
          <a:bodyPr wrap="none" rtlCol="0">
            <a:spAutoFit/>
          </a:bodyPr>
          <a:lstStyle/>
          <a:p>
            <a:r>
              <a:rPr lang="en-US" sz="3200" b="1" dirty="0">
                <a:solidFill>
                  <a:srgbClr val="C00000"/>
                </a:solidFill>
                <a:latin typeface="Arial" panose="020B0604020202020204" pitchFamily="34" charset="0"/>
                <a:cs typeface="Arial" panose="020B0604020202020204" pitchFamily="34" charset="0"/>
              </a:rPr>
              <a:t>Why Nokia Failed – Top 4 Reasons</a:t>
            </a:r>
            <a:endParaRPr lang="en-US" sz="3200" b="1" dirty="0">
              <a:solidFill>
                <a:srgbClr val="C00000"/>
              </a:solidFill>
              <a:latin typeface="Arial" panose="020B0604020202020204" pitchFamily="34" charset="0"/>
              <a:cs typeface="Arial" panose="020B0604020202020204" pitchFamily="34" charset="0"/>
            </a:endParaRPr>
          </a:p>
        </p:txBody>
      </p:sp>
      <p:sp>
        <p:nvSpPr>
          <p:cNvPr id="6" name="文本框 5"/>
          <p:cNvSpPr txBox="1"/>
          <p:nvPr/>
        </p:nvSpPr>
        <p:spPr>
          <a:xfrm>
            <a:off x="630503" y="1042592"/>
            <a:ext cx="8095432" cy="3039294"/>
          </a:xfrm>
          <a:prstGeom prst="rect">
            <a:avLst/>
          </a:prstGeom>
          <a:noFill/>
        </p:spPr>
        <p:txBody>
          <a:bodyPr wrap="square" rtlCol="0">
            <a:spAutoFit/>
          </a:bodyPr>
          <a:lstStyle/>
          <a:p>
            <a:pPr>
              <a:lnSpc>
                <a:spcPct val="130000"/>
              </a:lnSpc>
            </a:pPr>
            <a:r>
              <a:rPr lang="en-US" altLang="zh-CN" sz="2000" b="1" dirty="0">
                <a:latin typeface="Arial" panose="020B0604020202020204" pitchFamily="34" charset="0"/>
                <a:cs typeface="Arial" panose="020B0604020202020204" pitchFamily="34" charset="0"/>
              </a:rPr>
              <a:t>#3. Losing Market Share on Both Ends.</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High </a:t>
            </a:r>
            <a:r>
              <a:rPr lang="en-US" altLang="zh-CN" dirty="0">
                <a:latin typeface="Arial" panose="020B0604020202020204" pitchFamily="34" charset="0"/>
                <a:cs typeface="Arial" panose="020B0604020202020204" pitchFamily="34" charset="0"/>
              </a:rPr>
              <a:t>end </a:t>
            </a:r>
            <a:r>
              <a:rPr lang="en-US" altLang="zh-CN" dirty="0" smtClean="0">
                <a:latin typeface="Arial" panose="020B0604020202020204" pitchFamily="34" charset="0"/>
                <a:cs typeface="Arial" panose="020B0604020202020204" pitchFamily="34" charset="0"/>
              </a:rPr>
              <a:t>smartphones</a:t>
            </a:r>
            <a:r>
              <a:rPr lang="en-US" altLang="zh-CN" dirty="0" smtClean="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Apple, Samsung, Sony, </a:t>
            </a:r>
            <a:r>
              <a:rPr lang="en-US" altLang="zh-CN" dirty="0" smtClean="0">
                <a:latin typeface="Arial" panose="020B0604020202020204" pitchFamily="34" charset="0"/>
                <a:cs typeface="Arial" panose="020B0604020202020204" pitchFamily="34" charset="0"/>
              </a:rPr>
              <a:t>Blackberry.</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Low</a:t>
            </a:r>
            <a:r>
              <a:rPr lang="en-US" altLang="zh-CN"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end smartphones:</a:t>
            </a:r>
            <a:r>
              <a:rPr lang="zh-CN" altLang="en-US" dirty="0">
                <a:latin typeface="Arial" panose="020B0604020202020204" pitchFamily="34" charset="0"/>
                <a:cs typeface="Arial" panose="020B0604020202020204" pitchFamily="34" charset="0"/>
              </a:rPr>
              <a:t> </a:t>
            </a:r>
            <a:r>
              <a:rPr lang="en-US" altLang="zh-CN" dirty="0" err="1">
                <a:latin typeface="Arial" panose="020B0604020202020204" pitchFamily="34" charset="0"/>
                <a:cs typeface="Arial" panose="020B0604020202020204" pitchFamily="34" charset="0"/>
              </a:rPr>
              <a:t>Micromax</a:t>
            </a:r>
            <a:r>
              <a:rPr lang="en-US" altLang="zh-CN" dirty="0">
                <a:latin typeface="Arial" panose="020B0604020202020204" pitchFamily="34" charset="0"/>
                <a:cs typeface="Arial" panose="020B0604020202020204" pitchFamily="34" charset="0"/>
              </a:rPr>
              <a:t>, HTC, Huawei and </a:t>
            </a:r>
            <a:r>
              <a:rPr lang="en-US" altLang="zh-CN" dirty="0" smtClean="0">
                <a:latin typeface="Arial" panose="020B0604020202020204" pitchFamily="34" charset="0"/>
                <a:cs typeface="Arial" panose="020B0604020202020204" pitchFamily="34" charset="0"/>
              </a:rPr>
              <a:t>ZTE.</a:t>
            </a:r>
            <a:endParaRPr lang="en-US" altLang="zh-CN" dirty="0">
              <a:latin typeface="Arial" panose="020B0604020202020204" pitchFamily="34" charset="0"/>
              <a:cs typeface="Arial" panose="020B0604020202020204" pitchFamily="34" charset="0"/>
            </a:endParaRPr>
          </a:p>
          <a:p>
            <a:pPr>
              <a:lnSpc>
                <a:spcPct val="130000"/>
              </a:lnSpc>
            </a:pPr>
            <a:endParaRPr lang="en-US" altLang="zh-CN" dirty="0" smtClean="0">
              <a:latin typeface="Arial" panose="020B0604020202020204" pitchFamily="34" charset="0"/>
              <a:cs typeface="Arial" panose="020B0604020202020204" pitchFamily="34" charset="0"/>
            </a:endParaRPr>
          </a:p>
          <a:p>
            <a:pPr>
              <a:lnSpc>
                <a:spcPct val="130000"/>
              </a:lnSpc>
            </a:pPr>
            <a:r>
              <a:rPr lang="en-US" altLang="zh-CN" sz="2000" b="1" dirty="0">
                <a:latin typeface="Arial" panose="020B0604020202020204" pitchFamily="34" charset="0"/>
                <a:cs typeface="Arial" panose="020B0604020202020204" pitchFamily="34" charset="0"/>
              </a:rPr>
              <a:t>#4. Failure to Implement the Right Umbrella Branding Strategy </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Apple:</a:t>
            </a:r>
            <a:r>
              <a:rPr lang="zh-CN" altLang="en-US"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umbrella branding using </a:t>
            </a:r>
            <a:r>
              <a:rPr lang="en-US" altLang="zh-CN" dirty="0" smtClean="0">
                <a:latin typeface="Arial" panose="020B0604020202020204" pitchFamily="34" charset="0"/>
                <a:cs typeface="Arial" panose="020B0604020202020204" pitchFamily="34" charset="0"/>
              </a:rPr>
              <a:t>iPhone.</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Samsung</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their </a:t>
            </a:r>
            <a:r>
              <a:rPr lang="en-US" altLang="zh-CN" dirty="0">
                <a:latin typeface="Arial" panose="020B0604020202020204" pitchFamily="34" charset="0"/>
                <a:cs typeface="Arial" panose="020B0604020202020204" pitchFamily="34" charset="0"/>
              </a:rPr>
              <a:t>high end phones with Galaxy S series</a:t>
            </a:r>
            <a:r>
              <a:rPr lang="en-US" altLang="zh-CN" dirty="0" smtClean="0">
                <a:latin typeface="Arial" panose="020B0604020202020204" pitchFamily="34" charset="0"/>
                <a:cs typeface="Arial" panose="020B0604020202020204" pitchFamily="34" charset="0"/>
              </a:rPr>
              <a:t>.</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Nokia</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err="1" smtClean="0">
                <a:latin typeface="Arial" panose="020B0604020202020204" pitchFamily="34" charset="0"/>
                <a:cs typeface="Arial" panose="020B0604020202020204" pitchFamily="34" charset="0"/>
              </a:rPr>
              <a:t>Lumia</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series.</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No</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customers</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anticipation.</a:t>
            </a:r>
            <a:endParaRPr lang="en-US" altLang="zh-CN"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613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7"/>
          <p:cNvSpPr>
            <a:spLocks noGrp="1"/>
          </p:cNvSpPr>
          <p:nvPr>
            <p:ph type="sldNum" sz="quarter" idx="12"/>
          </p:nvPr>
        </p:nvSpPr>
        <p:spPr>
          <a:xfrm>
            <a:off x="3543300" y="6274464"/>
            <a:ext cx="2057400" cy="365125"/>
          </a:xfrm>
        </p:spPr>
        <p:txBody>
          <a:bodyPr/>
          <a:lstStyle/>
          <a:p>
            <a:pPr algn="ctr"/>
            <a:fld id="{D3344523-A36A-42E7-B8B7-338A2DF990EF}" type="slidenum">
              <a:rPr lang="en-US" sz="1600" smtClean="0">
                <a:solidFill>
                  <a:srgbClr val="FFC000"/>
                </a:solidFill>
              </a:rPr>
              <a:pPr algn="ctr"/>
              <a:t>7</a:t>
            </a:fld>
            <a:endParaRPr lang="en-US" sz="1600" dirty="0">
              <a:solidFill>
                <a:srgbClr val="FFC000"/>
              </a:solidFill>
            </a:endParaRPr>
          </a:p>
        </p:txBody>
      </p:sp>
      <p:sp>
        <p:nvSpPr>
          <p:cNvPr id="5" name="文本框 4"/>
          <p:cNvSpPr txBox="1"/>
          <p:nvPr/>
        </p:nvSpPr>
        <p:spPr>
          <a:xfrm>
            <a:off x="781383" y="340428"/>
            <a:ext cx="2054970" cy="584776"/>
          </a:xfrm>
          <a:prstGeom prst="rect">
            <a:avLst/>
          </a:prstGeom>
          <a:noFill/>
        </p:spPr>
        <p:txBody>
          <a:bodyPr wrap="none" rtlCol="0">
            <a:spAutoFit/>
          </a:bodyPr>
          <a:lstStyle/>
          <a:p>
            <a:r>
              <a:rPr lang="en-US" sz="3200" b="1" dirty="0" smtClean="0">
                <a:solidFill>
                  <a:srgbClr val="C00000"/>
                </a:solidFill>
                <a:latin typeface="Arial" panose="020B0604020202020204" pitchFamily="34" charset="0"/>
                <a:cs typeface="Arial" panose="020B0604020202020204" pitchFamily="34" charset="0"/>
              </a:rPr>
              <a:t>Summary</a:t>
            </a:r>
            <a:endParaRPr lang="en-US" sz="3200" b="1" dirty="0">
              <a:solidFill>
                <a:srgbClr val="C00000"/>
              </a:solidFill>
              <a:latin typeface="Arial" panose="020B0604020202020204" pitchFamily="34" charset="0"/>
              <a:cs typeface="Arial" panose="020B0604020202020204" pitchFamily="34" charset="0"/>
            </a:endParaRPr>
          </a:p>
        </p:txBody>
      </p:sp>
      <p:sp>
        <p:nvSpPr>
          <p:cNvPr id="6" name="文本框 5"/>
          <p:cNvSpPr txBox="1"/>
          <p:nvPr/>
        </p:nvSpPr>
        <p:spPr>
          <a:xfrm>
            <a:off x="630503" y="1042592"/>
            <a:ext cx="7957123" cy="2693045"/>
          </a:xfrm>
          <a:prstGeom prst="rect">
            <a:avLst/>
          </a:prstGeom>
          <a:noFill/>
        </p:spPr>
        <p:txBody>
          <a:bodyPr wrap="square" numCol="2" rtlCol="0">
            <a:spAutoFit/>
          </a:bodyPr>
          <a:lstStyle/>
          <a:p>
            <a:pPr>
              <a:lnSpc>
                <a:spcPct val="130000"/>
              </a:lnSpc>
            </a:pPr>
            <a:r>
              <a:rPr lang="en-US" sz="2000" b="1" dirty="0" smtClean="0">
                <a:latin typeface="Arial" panose="020B0604020202020204" pitchFamily="34" charset="0"/>
                <a:cs typeface="Arial" panose="020B0604020202020204" pitchFamily="34" charset="0"/>
              </a:rPr>
              <a:t>Decisio</a:t>
            </a:r>
            <a:r>
              <a:rPr lang="en-US" sz="2000" b="1" dirty="0" smtClean="0">
                <a:latin typeface="Arial" panose="020B0604020202020204" pitchFamily="34" charset="0"/>
                <a:cs typeface="Arial" panose="020B0604020202020204" pitchFamily="34" charset="0"/>
              </a:rPr>
              <a:t>n</a:t>
            </a:r>
            <a:r>
              <a:rPr lang="zh-CN" altLang="en-US" sz="2000" b="1" dirty="0" smtClean="0">
                <a:latin typeface="Arial" panose="020B0604020202020204" pitchFamily="34" charset="0"/>
                <a:cs typeface="Arial" panose="020B0604020202020204" pitchFamily="34" charset="0"/>
              </a:rPr>
              <a:t> </a:t>
            </a:r>
            <a:r>
              <a:rPr lang="en-US" altLang="zh-CN" sz="2000" b="1" dirty="0" smtClean="0">
                <a:latin typeface="Arial" panose="020B0604020202020204" pitchFamily="34" charset="0"/>
                <a:cs typeface="Arial" panose="020B0604020202020204" pitchFamily="34" charset="0"/>
              </a:rPr>
              <a:t>maker.</a:t>
            </a:r>
          </a:p>
          <a:p>
            <a:pPr marL="285750" indent="-285750">
              <a:lnSpc>
                <a:spcPct val="130000"/>
              </a:lnSpc>
              <a:buFont typeface="Wingdings" charset="2"/>
              <a:buChar char="Ø"/>
            </a:pPr>
            <a:r>
              <a:rPr lang="en-US" altLang="zh-CN" dirty="0" smtClean="0">
                <a:latin typeface="Arial" panose="020B0604020202020204" pitchFamily="34" charset="0"/>
                <a:cs typeface="Arial" panose="020B0604020202020204" pitchFamily="34" charset="0"/>
              </a:rPr>
              <a:t>Nokia</a:t>
            </a:r>
            <a:r>
              <a:rPr lang="zh-CN" altLang="zh-CN"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mobile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phone:</a:t>
            </a:r>
            <a:r>
              <a:rPr lang="zh-CN" altLang="en-US" dirty="0" smtClean="0">
                <a:latin typeface="Arial" panose="020B0604020202020204" pitchFamily="34" charset="0"/>
                <a:cs typeface="Arial" panose="020B0604020202020204" pitchFamily="34" charset="0"/>
              </a:rPr>
              <a:t> </a:t>
            </a:r>
            <a:endParaRPr lang="en-US" altLang="zh-CN" dirty="0" smtClean="0">
              <a:latin typeface="Arial" panose="020B0604020202020204" pitchFamily="34" charset="0"/>
              <a:cs typeface="Arial" panose="020B0604020202020204" pitchFamily="34" charset="0"/>
            </a:endParaRPr>
          </a:p>
          <a:p>
            <a:pPr marL="285750" indent="-285750">
              <a:lnSpc>
                <a:spcPct val="130000"/>
              </a:lnSpc>
              <a:buFont typeface="Arial"/>
              <a:buChar char="•"/>
            </a:pPr>
            <a:r>
              <a:rPr lang="en-US" altLang="zh-CN" dirty="0">
                <a:latin typeface="Arial" panose="020B0604020202020204" pitchFamily="34" charset="0"/>
                <a:cs typeface="Arial" panose="020B0604020202020204" pitchFamily="34" charset="0"/>
              </a:rPr>
              <a:t>A</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tool.</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2G/3G,</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miss</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the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Internet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train.</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Poor</a:t>
            </a:r>
            <a:r>
              <a:rPr lang="zh-CN" altLang="en-US" dirty="0" smtClean="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a</a:t>
            </a:r>
            <a:r>
              <a:rPr lang="en-US" altLang="zh-CN" dirty="0" smtClean="0">
                <a:latin typeface="Arial" panose="020B0604020202020204" pitchFamily="34" charset="0"/>
                <a:cs typeface="Arial" panose="020B0604020202020204" pitchFamily="34" charset="0"/>
              </a:rPr>
              <a:t>pplication</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environment.</a:t>
            </a:r>
            <a:endParaRPr lang="en-US" altLang="zh-CN" dirty="0">
              <a:latin typeface="Arial" panose="020B0604020202020204" pitchFamily="34" charset="0"/>
              <a:cs typeface="Arial" panose="020B0604020202020204" pitchFamily="34" charset="0"/>
            </a:endParaRP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UI:</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ugly</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and</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not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convenient.</a:t>
            </a:r>
          </a:p>
          <a:p>
            <a:pPr marL="285750" indent="-285750">
              <a:lnSpc>
                <a:spcPct val="130000"/>
              </a:lnSpc>
              <a:buFont typeface="Arial"/>
              <a:buChar char="•"/>
            </a:pPr>
            <a:endParaRPr lang="en-US" altLang="zh-CN" sz="2000" dirty="0" smtClean="0">
              <a:latin typeface="Arial" panose="020B0604020202020204" pitchFamily="34" charset="0"/>
              <a:cs typeface="Arial" panose="020B0604020202020204" pitchFamily="34" charset="0"/>
            </a:endParaRPr>
          </a:p>
          <a:p>
            <a:pPr marL="285750" indent="-285750">
              <a:lnSpc>
                <a:spcPct val="130000"/>
              </a:lnSpc>
              <a:buFont typeface="Arial"/>
              <a:buChar char="•"/>
            </a:pPr>
            <a:endParaRPr lang="en-US" altLang="zh-CN" sz="2000" dirty="0" smtClean="0">
              <a:latin typeface="Arial" panose="020B0604020202020204" pitchFamily="34" charset="0"/>
              <a:cs typeface="Arial" panose="020B0604020202020204" pitchFamily="34" charset="0"/>
            </a:endParaRPr>
          </a:p>
          <a:p>
            <a:pPr marL="285750" indent="-285750">
              <a:lnSpc>
                <a:spcPct val="130000"/>
              </a:lnSpc>
              <a:buFont typeface="Wingdings" charset="2"/>
              <a:buChar char="Ø"/>
            </a:pPr>
            <a:r>
              <a:rPr lang="en-US" altLang="zh-CN" dirty="0">
                <a:latin typeface="Arial" panose="020B0604020202020204" pitchFamily="34" charset="0"/>
                <a:cs typeface="Arial" panose="020B0604020202020204" pitchFamily="34" charset="0"/>
              </a:rPr>
              <a:t>Apple</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iPhone</a:t>
            </a:r>
            <a:r>
              <a:rPr lang="zh-CN" altLang="en-US"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or</a:t>
            </a:r>
            <a:r>
              <a:rPr lang="zh-CN" altLang="en-US" dirty="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Android</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phone:</a:t>
            </a:r>
            <a:r>
              <a:rPr lang="zh-CN" altLang="en-US" dirty="0" smtClean="0">
                <a:latin typeface="Arial" panose="020B0604020202020204" pitchFamily="34" charset="0"/>
                <a:cs typeface="Arial" panose="020B0604020202020204" pitchFamily="34" charset="0"/>
              </a:rPr>
              <a:t> </a:t>
            </a:r>
            <a:endParaRPr lang="en-US" altLang="zh-CN" dirty="0" smtClean="0">
              <a:latin typeface="Arial" panose="020B0604020202020204" pitchFamily="34" charset="0"/>
              <a:cs typeface="Arial" panose="020B0604020202020204" pitchFamily="34" charset="0"/>
            </a:endParaRPr>
          </a:p>
          <a:p>
            <a:pPr marL="285750" indent="-285750">
              <a:lnSpc>
                <a:spcPct val="130000"/>
              </a:lnSpc>
              <a:buFont typeface="Arial"/>
              <a:buChar char="•"/>
            </a:pPr>
            <a:r>
              <a:rPr lang="en-US" altLang="zh-CN" dirty="0">
                <a:latin typeface="Arial" panose="020B0604020202020204" pitchFamily="34" charset="0"/>
                <a:cs typeface="Arial" panose="020B0604020202020204" pitchFamily="34" charset="0"/>
              </a:rPr>
              <a:t>E</a:t>
            </a:r>
            <a:r>
              <a:rPr lang="en-US" altLang="zh-CN" dirty="0" smtClean="0">
                <a:latin typeface="Arial" panose="020B0604020202020204" pitchFamily="34" charset="0"/>
                <a:cs typeface="Arial" panose="020B0604020202020204" pitchFamily="34" charset="0"/>
              </a:rPr>
              <a:t>ntertainment,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habit…</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3G/4G/LTE:</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video…</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Apple/Android</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app</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store.</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UI</a:t>
            </a:r>
            <a:r>
              <a:rPr lang="en-US" altLang="zh-CN" dirty="0" smtClean="0">
                <a:latin typeface="Arial" panose="020B0604020202020204" pitchFamily="34" charset="0"/>
                <a:cs typeface="Arial" panose="020B0604020202020204" pitchFamily="34" charset="0"/>
              </a:rPr>
              <a: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friendly</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and</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easy</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to</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use.</a:t>
            </a:r>
          </a:p>
          <a:p>
            <a:pPr marL="285750" indent="-285750">
              <a:lnSpc>
                <a:spcPct val="130000"/>
              </a:lnSpc>
              <a:buFont typeface="Arial"/>
              <a:buChar char="•"/>
            </a:pPr>
            <a:r>
              <a:rPr lang="en-US" altLang="zh-CN" dirty="0" smtClean="0">
                <a:latin typeface="Arial" panose="020B0604020202020204" pitchFamily="34" charset="0"/>
                <a:cs typeface="Arial" panose="020B0604020202020204" pitchFamily="34" charset="0"/>
              </a:rPr>
              <a:t>Internet</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of</a:t>
            </a:r>
            <a:r>
              <a:rPr lang="zh-CN" altLang="en-US" dirty="0" smtClean="0">
                <a:latin typeface="Arial" panose="020B0604020202020204" pitchFamily="34" charset="0"/>
                <a:cs typeface="Arial" panose="020B0604020202020204" pitchFamily="34" charset="0"/>
              </a:rPr>
              <a:t> </a:t>
            </a:r>
            <a:r>
              <a:rPr lang="en-US" altLang="zh-CN" dirty="0" smtClean="0">
                <a:latin typeface="Arial" panose="020B0604020202020204" pitchFamily="34" charset="0"/>
                <a:cs typeface="Arial" panose="020B0604020202020204" pitchFamily="34" charset="0"/>
              </a:rPr>
              <a:t>Things.</a:t>
            </a:r>
            <a:endParaRPr lang="en-US" altLang="zh-CN"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2067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blinds(horizontal)">
                                      <p:cBhvr>
                                        <p:cTn id="21" dur="500"/>
                                        <p:tgtEl>
                                          <p:spTgt spid="6">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blinds(horizontal)">
                                      <p:cBhvr>
                                        <p:cTn id="24" dur="500"/>
                                        <p:tgtEl>
                                          <p:spTgt spid="6">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blinds(horizontal)">
                                      <p:cBhvr>
                                        <p:cTn id="27" dur="500"/>
                                        <p:tgtEl>
                                          <p:spTgt spid="6">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animEffect transition="in" filter="blinds(horizontal)">
                                      <p:cBhvr>
                                        <p:cTn id="30" dur="500"/>
                                        <p:tgtEl>
                                          <p:spTgt spid="6">
                                            <p:txEl>
                                              <p:pRg st="9" end="9"/>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blinds(horizontal)">
                                      <p:cBhvr>
                                        <p:cTn id="33" dur="500"/>
                                        <p:tgtEl>
                                          <p:spTgt spid="6">
                                            <p:txEl>
                                              <p:pRg st="10" end="1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Effect transition="in" filter="blinds(horizontal)">
                                      <p:cBhvr>
                                        <p:cTn id="36" dur="500"/>
                                        <p:tgtEl>
                                          <p:spTgt spid="6">
                                            <p:txEl>
                                              <p:pRg st="11" end="1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6">
                                            <p:txEl>
                                              <p:pRg st="12" end="12"/>
                                            </p:txEl>
                                          </p:spTgt>
                                        </p:tgtEl>
                                        <p:attrNameLst>
                                          <p:attrName>style.visibility</p:attrName>
                                        </p:attrNameLst>
                                      </p:cBhvr>
                                      <p:to>
                                        <p:strVal val="visible"/>
                                      </p:to>
                                    </p:set>
                                    <p:animEffect transition="in" filter="blinds(horizontal)">
                                      <p:cBhvr>
                                        <p:cTn id="39" dur="500"/>
                                        <p:tgtEl>
                                          <p:spTgt spid="6">
                                            <p:txEl>
                                              <p:pRg st="12" end="1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6">
                                            <p:txEl>
                                              <p:pRg st="13" end="13"/>
                                            </p:txEl>
                                          </p:spTgt>
                                        </p:tgtEl>
                                        <p:attrNameLst>
                                          <p:attrName>style.visibility</p:attrName>
                                        </p:attrNameLst>
                                      </p:cBhvr>
                                      <p:to>
                                        <p:strVal val="visible"/>
                                      </p:to>
                                    </p:set>
                                    <p:animEffect transition="in" filter="blinds(horizontal)">
                                      <p:cBhvr>
                                        <p:cTn id="4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5046" y="1648018"/>
            <a:ext cx="7886700" cy="1325563"/>
          </a:xfrm>
        </p:spPr>
        <p:txBody>
          <a:bodyPr>
            <a:normAutofit/>
          </a:bodyPr>
          <a:lstStyle/>
          <a:p>
            <a:pPr algn="ctr"/>
            <a:r>
              <a:rPr lang="en-US" sz="7200" b="1" i="1" dirty="0" smtClean="0">
                <a:solidFill>
                  <a:srgbClr val="C00000"/>
                </a:solidFill>
                <a:latin typeface="Arial" panose="020B0604020202020204" pitchFamily="34" charset="0"/>
                <a:cs typeface="Arial" panose="020B0604020202020204" pitchFamily="34" charset="0"/>
              </a:rPr>
              <a:t>Thank you!</a:t>
            </a:r>
            <a:endParaRPr lang="en-US" sz="7200" b="1" i="1" dirty="0">
              <a:solidFill>
                <a:srgbClr val="C00000"/>
              </a:solidFill>
              <a:latin typeface="Arial" panose="020B0604020202020204" pitchFamily="34" charset="0"/>
              <a:cs typeface="Arial" panose="020B0604020202020204" pitchFamily="34" charset="0"/>
            </a:endParaRPr>
          </a:p>
        </p:txBody>
      </p:sp>
      <p:sp>
        <p:nvSpPr>
          <p:cNvPr id="3" name="内容占位符 2"/>
          <p:cNvSpPr>
            <a:spLocks noGrp="1"/>
          </p:cNvSpPr>
          <p:nvPr>
            <p:ph idx="1"/>
          </p:nvPr>
        </p:nvSpPr>
        <p:spPr>
          <a:xfrm>
            <a:off x="1501252" y="3251070"/>
            <a:ext cx="6154287" cy="1359303"/>
          </a:xfrm>
        </p:spPr>
        <p:txBody>
          <a:bodyPr>
            <a:normAutofit/>
          </a:bodyPr>
          <a:lstStyle/>
          <a:p>
            <a:pPr marL="0" indent="0" algn="ctr">
              <a:buNone/>
            </a:pPr>
            <a:endParaRPr lang="en-US" sz="4000" b="1" i="1"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2"/>
          </p:nvPr>
        </p:nvSpPr>
        <p:spPr/>
        <p:txBody>
          <a:bodyPr/>
          <a:lstStyle/>
          <a:p>
            <a:fld id="{D3344523-A36A-42E7-B8B7-338A2DF990EF}" type="slidenum">
              <a:rPr lang="en-US" smtClean="0"/>
              <a:t>8</a:t>
            </a:fld>
            <a:endParaRPr lang="en-US"/>
          </a:p>
        </p:txBody>
      </p:sp>
    </p:spTree>
    <p:extLst>
      <p:ext uri="{BB962C8B-B14F-4D97-AF65-F5344CB8AC3E}">
        <p14:creationId xmlns:p14="http://schemas.microsoft.com/office/powerpoint/2010/main" val="20457375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4479</TotalTime>
  <Words>1019</Words>
  <Application>Microsoft Macintosh PowerPoint</Application>
  <PresentationFormat>全屏显示(4:3)</PresentationFormat>
  <Paragraphs>79</Paragraphs>
  <Slides>8</Slides>
  <Notes>6</Notes>
  <HiddenSlides>0</HiddenSlides>
  <MMClips>0</MMClips>
  <ScaleCrop>false</ScaleCrop>
  <HeadingPairs>
    <vt:vector size="4" baseType="variant">
      <vt:variant>
        <vt:lpstr>主题</vt:lpstr>
      </vt:variant>
      <vt:variant>
        <vt:i4>1</vt:i4>
      </vt:variant>
      <vt:variant>
        <vt:lpstr>幻灯片标题</vt:lpstr>
      </vt:variant>
      <vt:variant>
        <vt:i4>8</vt:i4>
      </vt:variant>
    </vt:vector>
  </HeadingPairs>
  <TitlesOfParts>
    <vt:vector size="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Weihao</dc:creator>
  <cp:lastModifiedBy>Weihao Gan</cp:lastModifiedBy>
  <cp:revision>284</cp:revision>
  <dcterms:created xsi:type="dcterms:W3CDTF">2014-02-04T20:48:12Z</dcterms:created>
  <dcterms:modified xsi:type="dcterms:W3CDTF">2014-07-31T07:35:12Z</dcterms:modified>
</cp:coreProperties>
</file>