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大標題與副標題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大標題文字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名言語錄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1270000" y="6362700"/>
            <a:ext cx="10464800" cy="736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–王大明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1270000" y="4184649"/>
            <a:ext cx="104648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 - 替用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 - 替用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Shape 22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大標題文字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 - 中央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大標題文字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直式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Shape 42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Shape 75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一頁三張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hape 95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3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4.jpeg"/><Relationship Id="rId4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12.png"/><Relationship Id="rId4" Type="http://schemas.openxmlformats.org/officeDocument/2006/relationships/image" Target="../media/image6.jpeg"/><Relationship Id="rId5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7.jpeg"/><Relationship Id="rId4" Type="http://schemas.openxmlformats.org/officeDocument/2006/relationships/image" Target="../media/image16.png"/><Relationship Id="rId5" Type="http://schemas.openxmlformats.org/officeDocument/2006/relationships/image" Target="../media/image8.jpeg"/><Relationship Id="rId6" Type="http://schemas.openxmlformats.org/officeDocument/2006/relationships/image" Target="../media/image1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pc="-300" sz="15000">
                <a:latin typeface="Weibei-TC-Bold"/>
                <a:ea typeface="Weibei-TC-Bold"/>
                <a:cs typeface="Weibei-TC-Bold"/>
                <a:sym typeface="Weibei-TC-Bold"/>
              </a:defRPr>
            </a:pPr>
            <a:r>
              <a:t>鼎泰豐</a:t>
            </a:r>
          </a:p>
        </p:txBody>
      </p:sp>
      <p:sp>
        <p:nvSpPr>
          <p:cNvPr id="144" name="Shape 14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b="1" spc="-128" sz="6400">
                <a:latin typeface="+mn-lt"/>
                <a:ea typeface="+mn-ea"/>
                <a:cs typeface="+mn-cs"/>
                <a:sym typeface="Superclarendon"/>
              </a:defRPr>
            </a:pPr>
            <a:r>
              <a:t>DIN TAI FUNG</a:t>
            </a:r>
          </a:p>
          <a:p>
            <a:pPr lvl="1"/>
            <a:r>
              <a:t>Case Study by Eric 08.19.2016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85311" y="3625011"/>
            <a:ext cx="6239978" cy="2503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/>
            </a:pPr>
            <a:r>
              <a:t>- Break the Rules</a:t>
            </a:r>
          </a:p>
          <a:p>
            <a:pPr algn="l">
              <a:defRPr sz="3100"/>
            </a:pPr>
          </a:p>
          <a:p>
            <a:pPr algn="l">
              <a:defRPr sz="3100"/>
            </a:pPr>
            <a:r>
              <a:t>- Allocation of Human Resource</a:t>
            </a:r>
          </a:p>
          <a:p>
            <a:pPr algn="l">
              <a:defRPr sz="3100"/>
            </a:pPr>
          </a:p>
          <a:p>
            <a:pPr algn="l">
              <a:defRPr sz="3100"/>
            </a:pPr>
            <a:r>
              <a:t>- Don’t Go IPO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6902936" y="3212328"/>
            <a:ext cx="4964728" cy="3328944"/>
            <a:chOff x="0" y="0"/>
            <a:chExt cx="4964726" cy="3328942"/>
          </a:xfrm>
        </p:grpSpPr>
        <p:pic>
          <p:nvPicPr>
            <p:cNvPr id="198" name="ZonyYony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750" y="31750"/>
              <a:ext cx="4901227" cy="32654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64727" cy="3328943"/>
            </a:xfrm>
            <a:prstGeom prst="rect">
              <a:avLst/>
            </a:prstGeom>
            <a:effectLst/>
          </p:spPr>
        </p:pic>
      </p:grpSp>
      <p:sp>
        <p:nvSpPr>
          <p:cNvPr id="200" name="Shape 200"/>
          <p:cNvSpPr/>
          <p:nvPr/>
        </p:nvSpPr>
        <p:spPr>
          <a:xfrm>
            <a:off x="1320800" y="1115618"/>
            <a:ext cx="10363200" cy="84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144" sz="48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Features of Din Tai Fung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4200"/>
              </a:spcBef>
              <a:defRPr spc="-126" sz="4200"/>
            </a:lvl1pPr>
          </a:lstStyle>
          <a:p>
            <a:pPr/>
            <a:r>
              <a:t>Honesty is the Best Policy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ctrTitle"/>
          </p:nvPr>
        </p:nvSpPr>
        <p:spPr>
          <a:xfrm>
            <a:off x="1270000" y="-355600"/>
            <a:ext cx="10464800" cy="2997200"/>
          </a:xfrm>
          <a:prstGeom prst="rect">
            <a:avLst/>
          </a:prstGeom>
        </p:spPr>
        <p:txBody>
          <a:bodyPr/>
          <a:lstStyle/>
          <a:p>
            <a:pPr/>
            <a:r>
              <a:t>Challenges</a:t>
            </a:r>
          </a:p>
        </p:txBody>
      </p:sp>
      <p:sp>
        <p:nvSpPr>
          <p:cNvPr id="205" name="Shape 205"/>
          <p:cNvSpPr/>
          <p:nvPr>
            <p:ph type="subTitle" sz="quarter" idx="1"/>
          </p:nvPr>
        </p:nvSpPr>
        <p:spPr>
          <a:xfrm>
            <a:off x="1270000" y="3429000"/>
            <a:ext cx="10464800" cy="2184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4200"/>
              </a:spcBef>
              <a:defRPr sz="3400"/>
            </a:pPr>
            <a:r>
              <a:t>Employee lacking the Sense of Achievement</a:t>
            </a:r>
          </a:p>
          <a:p>
            <a:pPr algn="l">
              <a:spcBef>
                <a:spcPts val="4200"/>
              </a:spcBef>
              <a:defRPr sz="3400"/>
            </a:pPr>
            <a:r>
              <a:t>Always Have to Break Through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44" sz="4800"/>
            </a:lvl1pPr>
          </a:lstStyle>
          <a:p>
            <a:pPr/>
            <a:r>
              <a:t>Thanks for Your Listening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xfrm>
            <a:off x="762000" y="761906"/>
            <a:ext cx="5588000" cy="4102101"/>
          </a:xfrm>
          <a:prstGeom prst="rect">
            <a:avLst/>
          </a:prstGeom>
        </p:spPr>
        <p:txBody>
          <a:bodyPr/>
          <a:lstStyle/>
          <a:p>
            <a:pPr/>
            <a:r>
              <a:t>Din Tai Fung?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300"/>
            </a:pPr>
            <a:r>
              <a:t>“snack bar” </a:t>
            </a:r>
          </a:p>
          <a:p>
            <a:pPr/>
            <a:r>
              <a:t>since 1985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BinYi Yang / JiHua Yang</a:t>
            </a:r>
          </a:p>
          <a:p>
            <a:pPr/>
          </a:p>
          <a:p>
            <a:pPr/>
            <a:r>
              <a:t>Oil</a:t>
            </a:r>
          </a:p>
          <a:p>
            <a:pPr/>
          </a:p>
          <a:p>
            <a:pPr/>
            <a:r>
              <a:t>Oil / Steamed Dumpling</a:t>
            </a:r>
          </a:p>
          <a:p>
            <a:pPr/>
          </a:p>
          <a:p>
            <a:pPr/>
            <a:r>
              <a:t>Steamed Dumpling</a:t>
            </a:r>
          </a:p>
        </p:txBody>
      </p:sp>
      <p:grpSp>
        <p:nvGrpSpPr>
          <p:cNvPr id="155" name="Group 155"/>
          <p:cNvGrpSpPr/>
          <p:nvPr/>
        </p:nvGrpSpPr>
        <p:grpSpPr>
          <a:xfrm>
            <a:off x="1569181" y="929924"/>
            <a:ext cx="3973638" cy="3965833"/>
            <a:chOff x="0" y="0"/>
            <a:chExt cx="3973636" cy="3965831"/>
          </a:xfrm>
        </p:grpSpPr>
        <p:pic>
          <p:nvPicPr>
            <p:cNvPr id="154" name="DTF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750" y="31750"/>
              <a:ext cx="3910137" cy="39023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73637" cy="3965832"/>
            </a:xfrm>
            <a:prstGeom prst="rect">
              <a:avLst/>
            </a:prstGeom>
            <a:effectLst/>
          </p:spPr>
        </p:pic>
      </p:grpSp>
      <p:sp>
        <p:nvSpPr>
          <p:cNvPr id="156" name="Shape 156"/>
          <p:cNvSpPr/>
          <p:nvPr/>
        </p:nvSpPr>
        <p:spPr>
          <a:xfrm>
            <a:off x="3585170" y="6663382"/>
            <a:ext cx="1" cy="309960"/>
          </a:xfrm>
          <a:prstGeom prst="line">
            <a:avLst/>
          </a:prstGeom>
          <a:ln w="25400">
            <a:solidFill>
              <a:srgbClr val="EEEEE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  <p:sp>
        <p:nvSpPr>
          <p:cNvPr id="157" name="Shape 157"/>
          <p:cNvSpPr/>
          <p:nvPr/>
        </p:nvSpPr>
        <p:spPr>
          <a:xfrm flipH="1">
            <a:off x="3583235" y="7430343"/>
            <a:ext cx="8286" cy="310456"/>
          </a:xfrm>
          <a:prstGeom prst="line">
            <a:avLst/>
          </a:prstGeom>
          <a:ln w="25400">
            <a:solidFill>
              <a:srgbClr val="EEEEE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11776" y="1513692"/>
            <a:ext cx="5124848" cy="3429397"/>
          </a:xfrm>
          <a:prstGeom prst="rect">
            <a:avLst/>
          </a:prstGeom>
        </p:spPr>
      </p:pic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Question</a:t>
            </a:r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USD vs 2 USD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6920307" y="5117692"/>
            <a:ext cx="5107783" cy="3122216"/>
            <a:chOff x="0" y="0"/>
            <a:chExt cx="5107781" cy="3122215"/>
          </a:xfrm>
        </p:grpSpPr>
        <p:pic>
          <p:nvPicPr>
            <p:cNvPr id="163" name="yamaFriedRice-filtered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16" t="0" r="3416" b="0"/>
            <a:stretch>
              <a:fillRect/>
            </a:stretch>
          </p:blipFill>
          <p:spPr>
            <a:xfrm>
              <a:off x="31750" y="31551"/>
              <a:ext cx="5044284" cy="30590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07782" cy="31222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21681" y="1963340"/>
            <a:ext cx="8961438" cy="4627960"/>
          </a:xfrm>
          <a:prstGeom prst="rect">
            <a:avLst/>
          </a:prstGeom>
        </p:spPr>
      </p:pic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Din Tai Fung?</a:t>
            </a:r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2"/>
          <p:cNvGrpSpPr/>
          <p:nvPr/>
        </p:nvGrpSpPr>
        <p:grpSpPr>
          <a:xfrm>
            <a:off x="901700" y="1618629"/>
            <a:ext cx="4572000" cy="3065066"/>
            <a:chOff x="0" y="0"/>
            <a:chExt cx="4572000" cy="3065065"/>
          </a:xfrm>
        </p:grpSpPr>
        <p:pic>
          <p:nvPicPr>
            <p:cNvPr id="171" name="DTF_Cashier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31750" y="31750"/>
              <a:ext cx="4508457" cy="3001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72000" cy="3065066"/>
            </a:xfrm>
            <a:prstGeom prst="rect">
              <a:avLst/>
            </a:prstGeom>
            <a:effectLst/>
          </p:spPr>
        </p:pic>
      </p:grpSp>
      <p:grpSp>
        <p:nvGrpSpPr>
          <p:cNvPr id="175" name="Group 175"/>
          <p:cNvGrpSpPr/>
          <p:nvPr/>
        </p:nvGrpSpPr>
        <p:grpSpPr>
          <a:xfrm>
            <a:off x="869950" y="5169021"/>
            <a:ext cx="4635500" cy="2965951"/>
            <a:chOff x="0" y="0"/>
            <a:chExt cx="4635500" cy="2965949"/>
          </a:xfrm>
        </p:grpSpPr>
        <p:pic>
          <p:nvPicPr>
            <p:cNvPr id="174" name="DTF_Crew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750" y="31750"/>
              <a:ext cx="4572000" cy="29024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635500" cy="2965950"/>
            </a:xfrm>
            <a:prstGeom prst="rect">
              <a:avLst/>
            </a:prstGeom>
            <a:effectLst/>
          </p:spPr>
        </p:pic>
      </p:grpSp>
      <p:sp>
        <p:nvSpPr>
          <p:cNvPr id="176" name="Shape 176"/>
          <p:cNvSpPr/>
          <p:nvPr/>
        </p:nvSpPr>
        <p:spPr>
          <a:xfrm>
            <a:off x="6410275" y="2788056"/>
            <a:ext cx="5885211" cy="4177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Quality &amp; Service</a:t>
            </a:r>
          </a:p>
          <a:p>
            <a:pPr lvl="1" marL="1102658" indent="-581958" algn="l">
              <a:buSzPct val="125000"/>
              <a:buChar char="-"/>
            </a:pPr>
            <a:r>
              <a:t>Customers’ experience</a:t>
            </a:r>
          </a:p>
          <a:p>
            <a:pPr lvl="1" marL="1102658" indent="-581958" algn="l">
              <a:buSzPct val="125000"/>
              <a:buChar char="-"/>
            </a:pPr>
            <a:r>
              <a:t>Standard Operating Procedures (SOP)</a:t>
            </a:r>
          </a:p>
          <a:p>
            <a:pPr lvl="1" marL="1102658" indent="-581958" algn="l">
              <a:buSzPct val="125000"/>
              <a:buChar char="-"/>
            </a:pPr>
            <a:r>
              <a:t>Making Progress</a:t>
            </a:r>
          </a:p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1791890"/>
            <a:ext cx="5397500" cy="6169820"/>
          </a:xfrm>
          <a:prstGeom prst="rect">
            <a:avLst/>
          </a:prstGeom>
        </p:spPr>
      </p:pic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Customer’s Exp</a:t>
            </a:r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t>- Chopsticks</a:t>
            </a:r>
          </a:p>
          <a:p>
            <a:pPr algn="l"/>
            <a:r>
              <a:t>- Refill</a:t>
            </a:r>
          </a:p>
          <a:p>
            <a:pPr algn="l"/>
            <a:r>
              <a:t>- Smile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44655" y="1356262"/>
            <a:ext cx="5723335" cy="2938860"/>
          </a:xfrm>
          <a:prstGeom prst="rect">
            <a:avLst/>
          </a:prstGeom>
        </p:spPr>
      </p:pic>
      <p:sp>
        <p:nvSpPr>
          <p:cNvPr id="183" name="Shape 183"/>
          <p:cNvSpPr/>
          <p:nvPr>
            <p:ph type="title"/>
          </p:nvPr>
        </p:nvSpPr>
        <p:spPr>
          <a:xfrm>
            <a:off x="762000" y="761906"/>
            <a:ext cx="5588000" cy="4102101"/>
          </a:xfrm>
          <a:prstGeom prst="rect">
            <a:avLst/>
          </a:prstGeom>
        </p:spPr>
        <p:txBody>
          <a:bodyPr/>
          <a:lstStyle/>
          <a:p>
            <a:pPr/>
            <a:r>
              <a:t>SOP</a:t>
            </a:r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algn="l"/>
            <a:r>
              <a:t>- Standard = Same quality and taste </a:t>
            </a:r>
          </a:p>
          <a:p>
            <a:pPr lvl="1" algn="l"/>
            <a:r>
              <a:t>- Fried Rice Competition</a:t>
            </a:r>
          </a:p>
          <a:p>
            <a:pPr lvl="1" algn="l"/>
            <a:r>
              <a:t>- Details </a:t>
            </a:r>
            <a:r>
              <a:rPr sz="2000"/>
              <a:t>(Temperature, Weight and Ratio…)</a:t>
            </a:r>
          </a:p>
        </p:txBody>
      </p:sp>
      <p:grpSp>
        <p:nvGrpSpPr>
          <p:cNvPr id="187" name="Group 187"/>
          <p:cNvGrpSpPr/>
          <p:nvPr/>
        </p:nvGrpSpPr>
        <p:grpSpPr>
          <a:xfrm>
            <a:off x="6719677" y="5011047"/>
            <a:ext cx="5588001" cy="3249295"/>
            <a:chOff x="0" y="0"/>
            <a:chExt cx="5588000" cy="3249294"/>
          </a:xfrm>
        </p:grpSpPr>
        <p:pic>
          <p:nvPicPr>
            <p:cNvPr id="186" name="Steamed Dumpling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750" y="31750"/>
              <a:ext cx="5524500" cy="31857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88000" cy="3249295"/>
            </a:xfrm>
            <a:prstGeom prst="rect">
              <a:avLst/>
            </a:prstGeom>
            <a:effectLst/>
          </p:spPr>
        </p:pic>
      </p:grpSp>
      <p:grpSp>
        <p:nvGrpSpPr>
          <p:cNvPr id="190" name="Group 190"/>
          <p:cNvGrpSpPr/>
          <p:nvPr/>
        </p:nvGrpSpPr>
        <p:grpSpPr>
          <a:xfrm>
            <a:off x="11236552" y="5021631"/>
            <a:ext cx="1095546" cy="1095546"/>
            <a:chOff x="0" y="0"/>
            <a:chExt cx="1095544" cy="1095544"/>
          </a:xfrm>
        </p:grpSpPr>
        <p:pic>
          <p:nvPicPr>
            <p:cNvPr id="189" name="ChickenSoup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750" y="31750"/>
              <a:ext cx="1032045" cy="10320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95545" cy="10955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01271" y="2403871"/>
            <a:ext cx="4945858" cy="4945858"/>
          </a:xfrm>
          <a:prstGeom prst="rect">
            <a:avLst/>
          </a:prstGeom>
        </p:spPr>
      </p:pic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Progress</a:t>
            </a:r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2200"/>
            </a:pPr>
            <a:r>
              <a:t>- Paying lots of attention on customers’ feeling</a:t>
            </a:r>
          </a:p>
          <a:p>
            <a:pPr algn="l">
              <a:defRPr sz="2200"/>
            </a:pPr>
          </a:p>
          <a:p>
            <a:pPr algn="l">
              <a:defRPr sz="2200"/>
            </a:pPr>
            <a:r>
              <a:t>- Always want to be better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